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5" r:id="rId2"/>
    <p:sldId id="290" r:id="rId3"/>
    <p:sldId id="300" r:id="rId4"/>
    <p:sldId id="306" r:id="rId5"/>
    <p:sldId id="335" r:id="rId6"/>
    <p:sldId id="334" r:id="rId7"/>
    <p:sldId id="307" r:id="rId8"/>
    <p:sldId id="327" r:id="rId9"/>
    <p:sldId id="328" r:id="rId10"/>
    <p:sldId id="340" r:id="rId11"/>
    <p:sldId id="329" r:id="rId12"/>
    <p:sldId id="337" r:id="rId13"/>
    <p:sldId id="330" r:id="rId14"/>
    <p:sldId id="338" r:id="rId15"/>
    <p:sldId id="302" r:id="rId16"/>
    <p:sldId id="314" r:id="rId17"/>
    <p:sldId id="339" r:id="rId18"/>
    <p:sldId id="331" r:id="rId19"/>
    <p:sldId id="332" r:id="rId20"/>
    <p:sldId id="333" r:id="rId21"/>
    <p:sldId id="301" r:id="rId22"/>
    <p:sldId id="318" r:id="rId23"/>
    <p:sldId id="299" r:id="rId24"/>
    <p:sldId id="322" r:id="rId25"/>
    <p:sldId id="304"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orient="horz" pos="1026" userDrawn="1">
          <p15:clr>
            <a:srgbClr val="A4A3A4"/>
          </p15:clr>
        </p15:guide>
        <p15:guide id="4" orient="horz" pos="3294" userDrawn="1">
          <p15:clr>
            <a:srgbClr val="A4A3A4"/>
          </p15:clr>
        </p15:guide>
        <p15:guide id="5" pos="7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764"/>
    <a:srgbClr val="B3B3B3"/>
    <a:srgbClr val="010101"/>
    <a:srgbClr val="0E1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61605" autoAdjust="0"/>
  </p:normalViewPr>
  <p:slideViewPr>
    <p:cSldViewPr snapToGrid="0">
      <p:cViewPr>
        <p:scale>
          <a:sx n="50" d="100"/>
          <a:sy n="50" d="100"/>
        </p:scale>
        <p:origin x="-168" y="-908"/>
      </p:cViewPr>
      <p:guideLst>
        <p:guide orient="horz" pos="2160"/>
        <p:guide pos="3863"/>
        <p:guide orient="horz" pos="1026"/>
        <p:guide orient="horz" pos="3294"/>
        <p:guide pos="733"/>
      </p:guideLst>
    </p:cSldViewPr>
  </p:slideViewPr>
  <p:notesTextViewPr>
    <p:cViewPr>
      <p:scale>
        <a:sx n="1" d="1"/>
        <a:sy n="1" d="1"/>
      </p:scale>
      <p:origin x="0" y="0"/>
    </p:cViewPr>
  </p:notesTextViewPr>
  <p:sorterViewPr>
    <p:cViewPr>
      <p:scale>
        <a:sx n="110" d="100"/>
        <a:sy n="110" d="100"/>
      </p:scale>
      <p:origin x="0" y="56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EBBFB-84DD-400F-8AB0-8E00E4F1A715}" type="datetimeFigureOut">
              <a:rPr lang="zh-CN" altLang="en-US" smtClean="0"/>
              <a:t>2021/1/6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24C13-F4D3-428D-B6B4-BD00FF1E65C0}" type="slidenum">
              <a:rPr lang="zh-CN" altLang="en-US" smtClean="0"/>
              <a:t>‹#›</a:t>
            </a:fld>
            <a:endParaRPr lang="zh-CN" altLang="en-US"/>
          </a:p>
        </p:txBody>
      </p:sp>
    </p:spTree>
    <p:extLst>
      <p:ext uri="{BB962C8B-B14F-4D97-AF65-F5344CB8AC3E}">
        <p14:creationId xmlns:p14="http://schemas.microsoft.com/office/powerpoint/2010/main" val="398700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424C13-F4D3-428D-B6B4-BD00FF1E65C0}" type="slidenum">
              <a:rPr lang="zh-CN" altLang="en-US" smtClean="0"/>
              <a:t>1</a:t>
            </a:fld>
            <a:endParaRPr lang="zh-CN" altLang="en-US"/>
          </a:p>
        </p:txBody>
      </p:sp>
    </p:spTree>
    <p:extLst>
      <p:ext uri="{BB962C8B-B14F-4D97-AF65-F5344CB8AC3E}">
        <p14:creationId xmlns:p14="http://schemas.microsoft.com/office/powerpoint/2010/main" val="3742667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我们回到之前的</a:t>
            </a:r>
            <a:r>
              <a:rPr lang="en-US" altLang="zh-CN" dirty="0"/>
              <a:t>ppt  </a:t>
            </a:r>
            <a:r>
              <a:rPr lang="zh-CN" altLang="en-US" dirty="0"/>
              <a:t>我们看这个角有什么特点</a:t>
            </a:r>
            <a:endParaRPr lang="en-US" altLang="zh-CN" dirty="0"/>
          </a:p>
          <a:p>
            <a:r>
              <a:rPr lang="zh-CN" altLang="en-US" dirty="0"/>
              <a:t>在艾里斑的边缘和中心的夹角 记住这点 </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12</a:t>
            </a:fld>
            <a:endParaRPr lang="zh-CN" altLang="en-US"/>
          </a:p>
        </p:txBody>
      </p:sp>
    </p:spTree>
    <p:extLst>
      <p:ext uri="{BB962C8B-B14F-4D97-AF65-F5344CB8AC3E}">
        <p14:creationId xmlns:p14="http://schemas.microsoft.com/office/powerpoint/2010/main" val="233423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424C13-F4D3-428D-B6B4-BD00FF1E65C0}" type="slidenum">
              <a:rPr lang="zh-CN" altLang="en-US" smtClean="0"/>
              <a:t>13</a:t>
            </a:fld>
            <a:endParaRPr lang="zh-CN" altLang="en-US"/>
          </a:p>
        </p:txBody>
      </p:sp>
    </p:spTree>
    <p:extLst>
      <p:ext uri="{BB962C8B-B14F-4D97-AF65-F5344CB8AC3E}">
        <p14:creationId xmlns:p14="http://schemas.microsoft.com/office/powerpoint/2010/main" val="350811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现在应该记住这两个公式了吧</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14</a:t>
            </a:fld>
            <a:endParaRPr lang="zh-CN" altLang="en-US"/>
          </a:p>
        </p:txBody>
      </p:sp>
    </p:spTree>
    <p:extLst>
      <p:ext uri="{BB962C8B-B14F-4D97-AF65-F5344CB8AC3E}">
        <p14:creationId xmlns:p14="http://schemas.microsoft.com/office/powerpoint/2010/main" val="22366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t>15</a:t>
            </a:fld>
            <a:endParaRPr lang="zh-CN" altLang="en-US"/>
          </a:p>
        </p:txBody>
      </p:sp>
    </p:spTree>
    <p:extLst>
      <p:ext uri="{BB962C8B-B14F-4D97-AF65-F5344CB8AC3E}">
        <p14:creationId xmlns:p14="http://schemas.microsoft.com/office/powerpoint/2010/main" val="3748099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先讲下</a:t>
            </a:r>
            <a:r>
              <a:rPr lang="en-US" altLang="zh-CN" dirty="0"/>
              <a:t>x</a:t>
            </a:r>
            <a:r>
              <a:rPr lang="zh-CN" altLang="en-US" dirty="0"/>
              <a:t>射线的由来 说有个月黑风高的晚上，伦琴 男的 在做实验的时候偶然发现 几米外的荧光屏上 有诡异的光，他把荧光屏拿到隔壁房间里，关上门，发现诡异的光还在。  伦琴很厉害，厉害在他说服他的老婆充当试验对象，把手放在了荧光屏后面，然后世界上第一张</a:t>
            </a:r>
            <a:r>
              <a:rPr lang="en-US" altLang="zh-CN" dirty="0"/>
              <a:t>x</a:t>
            </a:r>
            <a:r>
              <a:rPr lang="zh-CN" altLang="en-US" dirty="0"/>
              <a:t>光片 诞生了。</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16</a:t>
            </a:fld>
            <a:endParaRPr lang="zh-CN" altLang="en-US"/>
          </a:p>
        </p:txBody>
      </p:sp>
    </p:spTree>
    <p:extLst>
      <p:ext uri="{BB962C8B-B14F-4D97-AF65-F5344CB8AC3E}">
        <p14:creationId xmlns:p14="http://schemas.microsoft.com/office/powerpoint/2010/main" val="94164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其波长很短约介于</a:t>
            </a:r>
            <a:r>
              <a:rPr lang="en-US" altLang="zh-CN" sz="1200" b="0" i="0" kern="1200" dirty="0">
                <a:solidFill>
                  <a:schemeClr val="tx1"/>
                </a:solidFill>
                <a:effectLst/>
                <a:latin typeface="+mn-lt"/>
                <a:ea typeface="+mn-ea"/>
                <a:cs typeface="+mn-cs"/>
              </a:rPr>
              <a:t>0.001</a:t>
            </a:r>
            <a:r>
              <a:rPr lang="zh-CN" altLang="en-US" sz="1200" b="0" i="0" kern="1200" dirty="0">
                <a:solidFill>
                  <a:schemeClr val="tx1"/>
                </a:solidFill>
                <a:effectLst/>
                <a:latin typeface="+mn-lt"/>
                <a:ea typeface="+mn-ea"/>
                <a:cs typeface="+mn-cs"/>
              </a:rPr>
              <a:t>纳米到</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纳米之间</a:t>
            </a:r>
            <a:endParaRPr lang="zh-CN" altLang="en-US" dirty="0"/>
          </a:p>
        </p:txBody>
      </p:sp>
      <p:sp>
        <p:nvSpPr>
          <p:cNvPr id="4" name="灯片编号占位符 3"/>
          <p:cNvSpPr>
            <a:spLocks noGrp="1"/>
          </p:cNvSpPr>
          <p:nvPr>
            <p:ph type="sldNum" sz="quarter" idx="5"/>
          </p:nvPr>
        </p:nvSpPr>
        <p:spPr/>
        <p:txBody>
          <a:bodyPr/>
          <a:lstStyle/>
          <a:p>
            <a:fld id="{0D424C13-F4D3-428D-B6B4-BD00FF1E65C0}" type="slidenum">
              <a:rPr lang="zh-CN" altLang="en-US" smtClean="0"/>
              <a:t>17</a:t>
            </a:fld>
            <a:endParaRPr lang="zh-CN" altLang="en-US"/>
          </a:p>
        </p:txBody>
      </p:sp>
    </p:spTree>
    <p:extLst>
      <p:ext uri="{BB962C8B-B14F-4D97-AF65-F5344CB8AC3E}">
        <p14:creationId xmlns:p14="http://schemas.microsoft.com/office/powerpoint/2010/main" val="198378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接下来说</a:t>
            </a:r>
            <a:r>
              <a:rPr lang="en-US" altLang="zh-CN" dirty="0"/>
              <a:t>x</a:t>
            </a:r>
            <a:r>
              <a:rPr lang="zh-CN" altLang="en-US" dirty="0"/>
              <a:t>射线管 其实你看这个中文名你很难知道他是干啥的 你看他的英文名你就知道了</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18</a:t>
            </a:fld>
            <a:endParaRPr lang="zh-CN" altLang="en-US"/>
          </a:p>
        </p:txBody>
      </p:sp>
    </p:spTree>
    <p:extLst>
      <p:ext uri="{BB962C8B-B14F-4D97-AF65-F5344CB8AC3E}">
        <p14:creationId xmlns:p14="http://schemas.microsoft.com/office/powerpoint/2010/main" val="808149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有了关于</a:t>
            </a:r>
            <a:r>
              <a:rPr lang="en-US" altLang="zh-CN" dirty="0"/>
              <a:t>x</a:t>
            </a:r>
            <a:r>
              <a:rPr lang="zh-CN" altLang="en-US" dirty="0"/>
              <a:t>射线的一些基本了解，我们来看下劳厄 劳厄斑</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19</a:t>
            </a:fld>
            <a:endParaRPr lang="zh-CN" altLang="en-US"/>
          </a:p>
        </p:txBody>
      </p:sp>
    </p:spTree>
    <p:extLst>
      <p:ext uri="{BB962C8B-B14F-4D97-AF65-F5344CB8AC3E}">
        <p14:creationId xmlns:p14="http://schemas.microsoft.com/office/powerpoint/2010/main" val="3412589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布拉格父子对劳厄的实验很感兴趣，研究了一个暑假，推出了布拉格方程，拿了诺贝尔物理学奖</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解决了一个什么问题呢，主要解释了劳厄斑产生的原因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具体的公式 朱琦</a:t>
            </a:r>
            <a:endParaRPr lang="en-US" altLang="zh-CN" dirty="0"/>
          </a:p>
        </p:txBody>
      </p:sp>
      <p:sp>
        <p:nvSpPr>
          <p:cNvPr id="4" name="灯片编号占位符 3"/>
          <p:cNvSpPr>
            <a:spLocks noGrp="1"/>
          </p:cNvSpPr>
          <p:nvPr>
            <p:ph type="sldNum" sz="quarter" idx="5"/>
          </p:nvPr>
        </p:nvSpPr>
        <p:spPr/>
        <p:txBody>
          <a:bodyPr/>
          <a:lstStyle/>
          <a:p>
            <a:fld id="{0D424C13-F4D3-428D-B6B4-BD00FF1E65C0}" type="slidenum">
              <a:rPr lang="zh-CN" altLang="en-US" smtClean="0"/>
              <a:t>20</a:t>
            </a:fld>
            <a:endParaRPr lang="zh-CN" altLang="en-US"/>
          </a:p>
        </p:txBody>
      </p:sp>
    </p:spTree>
    <p:extLst>
      <p:ext uri="{BB962C8B-B14F-4D97-AF65-F5344CB8AC3E}">
        <p14:creationId xmlns:p14="http://schemas.microsoft.com/office/powerpoint/2010/main" val="1515075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放一段视频 </a:t>
            </a:r>
            <a:r>
              <a:rPr lang="en-US" altLang="zh-CN" dirty="0"/>
              <a:t>2:17</a:t>
            </a:r>
            <a:r>
              <a:rPr lang="zh-CN" altLang="en-US" dirty="0"/>
              <a:t> </a:t>
            </a:r>
            <a:r>
              <a:rPr lang="en-US" altLang="zh-CN" dirty="0"/>
              <a:t>--- 4:25</a:t>
            </a:r>
            <a:endParaRPr lang="zh-CN" altLang="en-US" dirty="0"/>
          </a:p>
        </p:txBody>
      </p:sp>
      <p:sp>
        <p:nvSpPr>
          <p:cNvPr id="4" name="灯片编号占位符 3"/>
          <p:cNvSpPr>
            <a:spLocks noGrp="1"/>
          </p:cNvSpPr>
          <p:nvPr>
            <p:ph type="sldNum" sz="quarter" idx="10"/>
          </p:nvPr>
        </p:nvSpPr>
        <p:spPr/>
        <p:txBody>
          <a:bodyPr/>
          <a:lstStyle/>
          <a:p>
            <a:fld id="{0D424C13-F4D3-428D-B6B4-BD00FF1E65C0}" type="slidenum">
              <a:rPr lang="zh-CN" altLang="en-US" smtClean="0"/>
              <a:t>21</a:t>
            </a:fld>
            <a:endParaRPr lang="zh-CN" altLang="en-US"/>
          </a:p>
        </p:txBody>
      </p:sp>
    </p:spTree>
    <p:extLst>
      <p:ext uri="{BB962C8B-B14F-4D97-AF65-F5344CB8AC3E}">
        <p14:creationId xmlns:p14="http://schemas.microsoft.com/office/powerpoint/2010/main" val="427685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因为我们组和</a:t>
            </a:r>
            <a:r>
              <a:rPr lang="en-US" altLang="zh-CN"/>
              <a:t>xx</a:t>
            </a:r>
            <a:r>
              <a:rPr lang="zh-CN" altLang="en-US"/>
              <a:t>组</a:t>
            </a:r>
            <a:r>
              <a:rPr lang="zh-CN" altLang="en-US" dirty="0"/>
              <a:t>讲的是同一个话题，所以为了避免大家听得枯燥，我们两组各有侧重吧，大家结合起来看，效果会更好</a:t>
            </a:r>
            <a:endParaRPr lang="en-US" altLang="zh-CN" dirty="0"/>
          </a:p>
          <a:p>
            <a:r>
              <a:rPr lang="zh-CN" altLang="en-US" dirty="0"/>
              <a:t>我也尽量在</a:t>
            </a:r>
            <a:r>
              <a:rPr lang="en-US" altLang="zh-CN" dirty="0"/>
              <a:t>15</a:t>
            </a:r>
            <a:r>
              <a:rPr lang="zh-CN" altLang="en-US" dirty="0"/>
              <a:t>分钟内讲完</a:t>
            </a:r>
          </a:p>
        </p:txBody>
      </p:sp>
      <p:sp>
        <p:nvSpPr>
          <p:cNvPr id="4" name="灯片编号占位符 3"/>
          <p:cNvSpPr>
            <a:spLocks noGrp="1"/>
          </p:cNvSpPr>
          <p:nvPr>
            <p:ph type="sldNum" sz="quarter" idx="10"/>
          </p:nvPr>
        </p:nvSpPr>
        <p:spPr/>
        <p:txBody>
          <a:bodyPr/>
          <a:lstStyle/>
          <a:p>
            <a:fld id="{0D424C13-F4D3-428D-B6B4-BD00FF1E65C0}" type="slidenum">
              <a:rPr lang="zh-CN" altLang="en-US" smtClean="0"/>
              <a:t>2</a:t>
            </a:fld>
            <a:endParaRPr lang="zh-CN" altLang="en-US"/>
          </a:p>
        </p:txBody>
      </p:sp>
    </p:spTree>
    <p:extLst>
      <p:ext uri="{BB962C8B-B14F-4D97-AF65-F5344CB8AC3E}">
        <p14:creationId xmlns:p14="http://schemas.microsoft.com/office/powerpoint/2010/main" val="3732216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其实最先发现</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是螺旋结构的是 富兰克林 这里可以看到</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的三种构型（从左至右分别为</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型、</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型和</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富兰克林的研究焦点一直都放在</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型</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上</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为了避免威尔金斯的干扰，威尔金斯和富兰克林的关系不是很好，原因是那个时候有点歧视女科学家。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富兰克林直接把</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型</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的结构研究交给了威尔金斯，自己专心研究起了</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型</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的形态</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1953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月，威尔金斯与沃森和克里克相约一起吃午餐，他背着富兰克林，把富兰克林的研究成果（</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射线晶体衍射图（“照片</a:t>
            </a:r>
            <a:r>
              <a:rPr lang="en-US" altLang="zh-CN" sz="1200" b="0" i="0" kern="1200" dirty="0">
                <a:solidFill>
                  <a:schemeClr val="tx1"/>
                </a:solidFill>
                <a:effectLst/>
                <a:latin typeface="+mn-lt"/>
                <a:ea typeface="+mn-ea"/>
                <a:cs typeface="+mn-cs"/>
              </a:rPr>
              <a:t>51</a:t>
            </a:r>
            <a:r>
              <a:rPr lang="zh-CN" altLang="en-US" sz="1200" b="0" i="0" kern="1200" dirty="0">
                <a:solidFill>
                  <a:schemeClr val="tx1"/>
                </a:solidFill>
                <a:effectLst/>
                <a:latin typeface="+mn-lt"/>
                <a:ea typeface="+mn-ea"/>
                <a:cs typeface="+mn-cs"/>
              </a:rPr>
              <a:t>号”）），给沃森和克里克看了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沃森和克里克看了很受启发啊，他们那个时候就下定决心一定要拿这个诺贝尔奖。富兰克林就很惨了，一直蒙在鼓里，不知道自己的研究成果已经在别人手上了。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之后的故事，沃森和克里克赶在富兰克林前发了论文，可擅自使用了富兰克林的图片，引用的数据没有任何关于她的著名。沃森克里克享受了很多本该由富兰克林享受的荣誉。</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dirty="0"/>
              <a:t>当时诺贝尔奖也没显得那么公平是吧，一是因为沃森克里克铁了心地要拿诺贝尔奖，二是富兰克林可能因为辐射的原因 在诺贝尔奖公布的几年前去世了，更重要的原因那个时代对女性科学家的偏见吧，</a:t>
            </a:r>
            <a:endParaRPr lang="en-US" altLang="zh-CN" dirty="0"/>
          </a:p>
          <a:p>
            <a:r>
              <a:rPr lang="zh-CN" altLang="en-US" dirty="0"/>
              <a:t>这也是一件挺遗憾的事情吧</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22</a:t>
            </a:fld>
            <a:endParaRPr lang="zh-CN" altLang="en-US"/>
          </a:p>
        </p:txBody>
      </p:sp>
    </p:spTree>
    <p:extLst>
      <p:ext uri="{BB962C8B-B14F-4D97-AF65-F5344CB8AC3E}">
        <p14:creationId xmlns:p14="http://schemas.microsoft.com/office/powerpoint/2010/main" val="378333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t>23</a:t>
            </a:fld>
            <a:endParaRPr lang="zh-CN" altLang="en-US"/>
          </a:p>
        </p:txBody>
      </p:sp>
    </p:spTree>
    <p:extLst>
      <p:ext uri="{BB962C8B-B14F-4D97-AF65-F5344CB8AC3E}">
        <p14:creationId xmlns:p14="http://schemas.microsoft.com/office/powerpoint/2010/main" val="3737086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24C13-F4D3-428D-B6B4-BD00FF1E65C0}" type="slidenum">
              <a:rPr lang="zh-CN" altLang="en-US" smtClean="0"/>
              <a:t>25</a:t>
            </a:fld>
            <a:endParaRPr lang="zh-CN" altLang="en-US"/>
          </a:p>
        </p:txBody>
      </p:sp>
    </p:spTree>
    <p:extLst>
      <p:ext uri="{BB962C8B-B14F-4D97-AF65-F5344CB8AC3E}">
        <p14:creationId xmlns:p14="http://schemas.microsoft.com/office/powerpoint/2010/main" val="304783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先做个知识铺垫 圆孔衍射</a:t>
            </a:r>
          </a:p>
        </p:txBody>
      </p:sp>
      <p:sp>
        <p:nvSpPr>
          <p:cNvPr id="4" name="灯片编号占位符 3"/>
          <p:cNvSpPr>
            <a:spLocks noGrp="1"/>
          </p:cNvSpPr>
          <p:nvPr>
            <p:ph type="sldNum" sz="quarter" idx="10"/>
          </p:nvPr>
        </p:nvSpPr>
        <p:spPr/>
        <p:txBody>
          <a:bodyPr/>
          <a:lstStyle/>
          <a:p>
            <a:fld id="{0D424C13-F4D3-428D-B6B4-BD00FF1E65C0}" type="slidenum">
              <a:rPr lang="zh-CN" altLang="en-US" smtClean="0"/>
              <a:t>3</a:t>
            </a:fld>
            <a:endParaRPr lang="zh-CN" altLang="en-US"/>
          </a:p>
        </p:txBody>
      </p:sp>
    </p:spTree>
    <p:extLst>
      <p:ext uri="{BB962C8B-B14F-4D97-AF65-F5344CB8AC3E}">
        <p14:creationId xmlns:p14="http://schemas.microsoft.com/office/powerpoint/2010/main" val="1436601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我们之前学了单缝的夫琅禾费衍射，通过这个图很明显的可以看出，如果缝长得不同，那么在光屏上的呈现的形状也是不一样的。我们今天要了解的就是缝是圆孔的情况</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4</a:t>
            </a:fld>
            <a:endParaRPr lang="zh-CN" altLang="en-US"/>
          </a:p>
        </p:txBody>
      </p:sp>
    </p:spTree>
    <p:extLst>
      <p:ext uri="{BB962C8B-B14F-4D97-AF65-F5344CB8AC3E}">
        <p14:creationId xmlns:p14="http://schemas.microsoft.com/office/powerpoint/2010/main" val="97885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n w="3175">
                  <a:noFill/>
                </a:ln>
                <a:solidFill>
                  <a:srgbClr val="000099"/>
                </a:solidFill>
                <a:latin typeface="方正大黑简体" pitchFamily="65" charset="-122"/>
                <a:ea typeface="方正大黑简体" pitchFamily="65" charset="-122"/>
                <a:cs typeface="Times New Roman" pitchFamily="18" charset="0"/>
              </a:rPr>
              <a:t>平行光通过小孔，再经过透镜，聚焦于屏幕上形成衍射，把这种现象叫做夫琅禾费圆孔衍射</a:t>
            </a:r>
            <a:endParaRPr lang="en-US" altLang="zh-CN" sz="1200" b="0" dirty="0">
              <a:ln w="3175">
                <a:noFill/>
              </a:ln>
              <a:solidFill>
                <a:srgbClr val="000099"/>
              </a:solidFill>
              <a:latin typeface="方正大黑简体" pitchFamily="65" charset="-122"/>
              <a:ea typeface="方正大黑简体" pitchFamily="65" charset="-122"/>
              <a:cs typeface="Times New Roman" pitchFamily="18" charset="0"/>
            </a:endParaRPr>
          </a:p>
          <a:p>
            <a:endParaRPr lang="en-US" altLang="zh-CN" sz="1200" b="0" dirty="0">
              <a:ln w="3175">
                <a:noFill/>
              </a:ln>
              <a:solidFill>
                <a:srgbClr val="000099"/>
              </a:solidFill>
              <a:latin typeface="方正大黑简体" pitchFamily="65" charset="-122"/>
              <a:ea typeface="方正大黑简体" pitchFamily="65" charset="-122"/>
              <a:cs typeface="Times New Roman" pitchFamily="18" charset="0"/>
            </a:endParaRPr>
          </a:p>
          <a:p>
            <a:r>
              <a:rPr lang="en-US" altLang="zh-CN" sz="1200" b="0" dirty="0">
                <a:ln w="3175">
                  <a:noFill/>
                </a:ln>
                <a:solidFill>
                  <a:srgbClr val="000099"/>
                </a:solidFill>
                <a:latin typeface="方正大黑简体" pitchFamily="65" charset="-122"/>
                <a:ea typeface="方正大黑简体" pitchFamily="65" charset="-122"/>
                <a:cs typeface="Times New Roman" pitchFamily="18" charset="0"/>
              </a:rPr>
              <a:t> </a:t>
            </a:r>
            <a:r>
              <a:rPr lang="zh-CN" altLang="en-US" sz="1200" b="0" dirty="0">
                <a:ln w="3175">
                  <a:noFill/>
                </a:ln>
                <a:solidFill>
                  <a:srgbClr val="000099"/>
                </a:solidFill>
                <a:latin typeface="方正大黑简体" pitchFamily="65" charset="-122"/>
                <a:ea typeface="方正大黑简体" pitchFamily="65" charset="-122"/>
                <a:cs typeface="Times New Roman" pitchFamily="18" charset="0"/>
              </a:rPr>
              <a:t>物</a:t>
            </a:r>
            <a:r>
              <a:rPr kumimoji="1" lang="zh-CN" altLang="en-US" sz="1200" b="0" dirty="0">
                <a:solidFill>
                  <a:srgbClr val="FF0000"/>
                </a:solidFill>
                <a:latin typeface="方正大黑简体" pitchFamily="65" charset="-122"/>
                <a:ea typeface="方正大黑简体" pitchFamily="65" charset="-122"/>
              </a:rPr>
              <a:t>点</a:t>
            </a:r>
            <a:r>
              <a:rPr lang="zh-CN" altLang="en-US" sz="1200" b="0" dirty="0">
                <a:ln w="3175">
                  <a:noFill/>
                </a:ln>
                <a:solidFill>
                  <a:srgbClr val="000099"/>
                </a:solidFill>
                <a:latin typeface="方正大黑简体" pitchFamily="65" charset="-122"/>
                <a:ea typeface="方正大黑简体" pitchFamily="65" charset="-122"/>
                <a:cs typeface="Times New Roman" pitchFamily="18" charset="0"/>
              </a:rPr>
              <a:t>的</a:t>
            </a:r>
            <a:r>
              <a:rPr kumimoji="1" lang="zh-CN" altLang="en-US" sz="1200" b="0" dirty="0">
                <a:solidFill>
                  <a:srgbClr val="FF0000"/>
                </a:solidFill>
                <a:latin typeface="方正大黑简体" pitchFamily="65" charset="-122"/>
                <a:ea typeface="方正大黑简体" pitchFamily="65" charset="-122"/>
              </a:rPr>
              <a:t>像</a:t>
            </a:r>
            <a:r>
              <a:rPr lang="zh-CN" altLang="en-US" sz="1200" b="0" dirty="0">
                <a:ln w="3175">
                  <a:noFill/>
                </a:ln>
                <a:solidFill>
                  <a:srgbClr val="000099"/>
                </a:solidFill>
                <a:latin typeface="方正大黑简体" pitchFamily="65" charset="-122"/>
                <a:ea typeface="方正大黑简体" pitchFamily="65" charset="-122"/>
                <a:cs typeface="Times New Roman" pitchFamily="18" charset="0"/>
              </a:rPr>
              <a:t>不再是一个点，而是有一定大小的</a:t>
            </a:r>
            <a:r>
              <a:rPr kumimoji="1" lang="zh-CN" altLang="en-US" sz="1200" b="0" dirty="0">
                <a:solidFill>
                  <a:srgbClr val="FF0000"/>
                </a:solidFill>
                <a:latin typeface="方正大黑简体" pitchFamily="65" charset="-122"/>
                <a:ea typeface="方正大黑简体" pitchFamily="65" charset="-122"/>
              </a:rPr>
              <a:t>光斑</a:t>
            </a:r>
            <a:endParaRPr lang="zh-CN" altLang="en-US" dirty="0"/>
          </a:p>
        </p:txBody>
      </p:sp>
      <p:sp>
        <p:nvSpPr>
          <p:cNvPr id="4" name="灯片编号占位符 3"/>
          <p:cNvSpPr>
            <a:spLocks noGrp="1"/>
          </p:cNvSpPr>
          <p:nvPr>
            <p:ph type="sldNum" sz="quarter" idx="5"/>
          </p:nvPr>
        </p:nvSpPr>
        <p:spPr/>
        <p:txBody>
          <a:bodyPr/>
          <a:lstStyle/>
          <a:p>
            <a:fld id="{0D424C13-F4D3-428D-B6B4-BD00FF1E65C0}" type="slidenum">
              <a:rPr lang="zh-CN" altLang="en-US" smtClean="0"/>
              <a:t>5</a:t>
            </a:fld>
            <a:endParaRPr lang="zh-CN" altLang="en-US"/>
          </a:p>
        </p:txBody>
      </p:sp>
    </p:spTree>
    <p:extLst>
      <p:ext uri="{BB962C8B-B14F-4D97-AF65-F5344CB8AC3E}">
        <p14:creationId xmlns:p14="http://schemas.microsoft.com/office/powerpoint/2010/main" val="93939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为了让大家记住这个角 我后面的每张</a:t>
            </a:r>
            <a:r>
              <a:rPr lang="en-US" altLang="zh-CN" dirty="0"/>
              <a:t>ppt</a:t>
            </a:r>
            <a:r>
              <a:rPr lang="zh-CN" altLang="en-US" dirty="0"/>
              <a:t>都放了这个公式</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6</a:t>
            </a:fld>
            <a:endParaRPr lang="zh-CN" altLang="en-US"/>
          </a:p>
        </p:txBody>
      </p:sp>
    </p:spTree>
    <p:extLst>
      <p:ext uri="{BB962C8B-B14F-4D97-AF65-F5344CB8AC3E}">
        <p14:creationId xmlns:p14="http://schemas.microsoft.com/office/powerpoint/2010/main" val="230025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有了刚才的知识铺垫，我们就可以接下去了。同样道理 </a:t>
            </a:r>
            <a:r>
              <a:rPr lang="zh-CN" altLang="en-US" sz="1200" dirty="0">
                <a:solidFill>
                  <a:schemeClr val="tx2"/>
                </a:solidFill>
                <a:latin typeface="微软雅黑" panose="020B0503020204020204" pitchFamily="34" charset="-122"/>
                <a:ea typeface="微软雅黑" panose="020B0503020204020204" pitchFamily="34" charset="-122"/>
              </a:rPr>
              <a:t>天上的星星经过望远镜所成的像，并不是一个点，而是一个光斑，有两颗星星亮度大致相同，相隔很近。</a:t>
            </a:r>
            <a:endParaRPr lang="en-US" altLang="zh-CN" sz="1200" dirty="0">
              <a:solidFill>
                <a:schemeClr val="tx2"/>
              </a:solidFill>
              <a:latin typeface="微软雅黑" panose="020B0503020204020204" pitchFamily="34" charset="-122"/>
              <a:ea typeface="微软雅黑" panose="020B0503020204020204" pitchFamily="34" charset="-122"/>
              <a:cs typeface="Lato Light"/>
            </a:endParaRPr>
          </a:p>
          <a:p>
            <a:endParaRPr lang="zh-CN" altLang="en-US" dirty="0"/>
          </a:p>
        </p:txBody>
      </p:sp>
      <p:sp>
        <p:nvSpPr>
          <p:cNvPr id="4" name="灯片编号占位符 3"/>
          <p:cNvSpPr>
            <a:spLocks noGrp="1"/>
          </p:cNvSpPr>
          <p:nvPr>
            <p:ph type="sldNum" sz="quarter" idx="5"/>
          </p:nvPr>
        </p:nvSpPr>
        <p:spPr/>
        <p:txBody>
          <a:bodyPr/>
          <a:lstStyle/>
          <a:p>
            <a:fld id="{0D424C13-F4D3-428D-B6B4-BD00FF1E65C0}" type="slidenum">
              <a:rPr lang="zh-CN" altLang="en-US" smtClean="0"/>
              <a:t>7</a:t>
            </a:fld>
            <a:endParaRPr lang="zh-CN" altLang="en-US"/>
          </a:p>
        </p:txBody>
      </p:sp>
    </p:spTree>
    <p:extLst>
      <p:ext uri="{BB962C8B-B14F-4D97-AF65-F5344CB8AC3E}">
        <p14:creationId xmlns:p14="http://schemas.microsoft.com/office/powerpoint/2010/main" val="293637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这个就好像是车灯一样</a:t>
            </a:r>
          </a:p>
        </p:txBody>
      </p:sp>
      <p:sp>
        <p:nvSpPr>
          <p:cNvPr id="4" name="灯片编号占位符 3"/>
          <p:cNvSpPr>
            <a:spLocks noGrp="1"/>
          </p:cNvSpPr>
          <p:nvPr>
            <p:ph type="sldNum" sz="quarter" idx="5"/>
          </p:nvPr>
        </p:nvSpPr>
        <p:spPr/>
        <p:txBody>
          <a:bodyPr/>
          <a:lstStyle/>
          <a:p>
            <a:fld id="{0D424C13-F4D3-428D-B6B4-BD00FF1E65C0}" type="slidenum">
              <a:rPr lang="zh-CN" altLang="en-US" smtClean="0"/>
              <a:t>10</a:t>
            </a:fld>
            <a:endParaRPr lang="zh-CN" altLang="en-US"/>
          </a:p>
        </p:txBody>
      </p:sp>
    </p:spTree>
    <p:extLst>
      <p:ext uri="{BB962C8B-B14F-4D97-AF65-F5344CB8AC3E}">
        <p14:creationId xmlns:p14="http://schemas.microsoft.com/office/powerpoint/2010/main" val="276158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你想 如果我想让屏幕上的两个光斑 尽量分离 那我这个</a:t>
            </a:r>
            <a:r>
              <a:rPr lang="el-GR" altLang="zh-CN" sz="1600" dirty="0"/>
              <a:t>θ</a:t>
            </a:r>
            <a:r>
              <a:rPr lang="zh-CN" altLang="en-US" sz="1600" dirty="0"/>
              <a:t>角 是大一点好还是小一点好啊 </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altLang="zh-CN" sz="1600" dirty="0"/>
              <a:t>θ</a:t>
            </a:r>
            <a:r>
              <a:rPr lang="zh-CN" altLang="zh-CN" dirty="0"/>
              <a:t>当然越大越好，最小也得有 </a:t>
            </a:r>
            <a:r>
              <a:rPr lang="en-US" altLang="zh-CN" dirty="0"/>
              <a:t> </a:t>
            </a:r>
            <a:r>
              <a:rPr lang="zh-CN" altLang="zh-CN" dirty="0"/>
              <a:t>光学系统最小分辨角</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D424C13-F4D3-428D-B6B4-BD00FF1E65C0}" type="slidenum">
              <a:rPr lang="zh-CN" altLang="en-US" smtClean="0"/>
              <a:t>11</a:t>
            </a:fld>
            <a:endParaRPr lang="zh-CN" altLang="en-US"/>
          </a:p>
        </p:txBody>
      </p:sp>
    </p:spTree>
    <p:extLst>
      <p:ext uri="{BB962C8B-B14F-4D97-AF65-F5344CB8AC3E}">
        <p14:creationId xmlns:p14="http://schemas.microsoft.com/office/powerpoint/2010/main" val="2608800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70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2021/1/6</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6.bin"/><Relationship Id="rId18" Type="http://schemas.openxmlformats.org/officeDocument/2006/relationships/image" Target="../media/image14.emf"/><Relationship Id="rId3" Type="http://schemas.openxmlformats.org/officeDocument/2006/relationships/image" Target="../media/image7.jpeg"/><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1.wmf"/><Relationship Id="rId17" Type="http://schemas.openxmlformats.org/officeDocument/2006/relationships/oleObject" Target="../embeddings/oleObject8.bin"/><Relationship Id="rId2" Type="http://schemas.openxmlformats.org/officeDocument/2006/relationships/notesSlide" Target="../notesSlides/notesSlide10.xml"/><Relationship Id="rId16" Type="http://schemas.openxmlformats.org/officeDocument/2006/relationships/image" Target="../media/image13.emf"/><Relationship Id="rId20" Type="http://schemas.openxmlformats.org/officeDocument/2006/relationships/image" Target="../media/image15.wmf"/><Relationship Id="rId1" Type="http://schemas.openxmlformats.org/officeDocument/2006/relationships/slideLayout" Target="../slideLayouts/slideLayout12.x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8.wmf"/><Relationship Id="rId15" Type="http://schemas.openxmlformats.org/officeDocument/2006/relationships/oleObject" Target="../embeddings/oleObject7.bin"/><Relationship Id="rId10" Type="http://schemas.openxmlformats.org/officeDocument/2006/relationships/image" Target="../media/image10.wmf"/><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image" Target="../media/image12.wmf"/><Relationship Id="rId22" Type="http://schemas.openxmlformats.org/officeDocument/2006/relationships/image" Target="../media/image16.wmf"/></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29.png"/><Relationship Id="rId18" Type="http://schemas.openxmlformats.org/officeDocument/2006/relationships/image" Target="../media/image32.png"/><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8.emf"/><Relationship Id="rId17" Type="http://schemas.openxmlformats.org/officeDocument/2006/relationships/image" Target="../media/image31.emf"/><Relationship Id="rId2" Type="http://schemas.openxmlformats.org/officeDocument/2006/relationships/notesSlide" Target="../notesSlides/notesSlide11.xml"/><Relationship Id="rId16" Type="http://schemas.openxmlformats.org/officeDocument/2006/relationships/oleObject" Target="../embeddings/oleObject17.bin"/><Relationship Id="rId1" Type="http://schemas.openxmlformats.org/officeDocument/2006/relationships/slideLayout" Target="../slideLayouts/slideLayout12.xml"/><Relationship Id="rId6" Type="http://schemas.openxmlformats.org/officeDocument/2006/relationships/image" Target="../media/image25.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30.emf"/><Relationship Id="rId10" Type="http://schemas.openxmlformats.org/officeDocument/2006/relationships/image" Target="../media/image27.emf"/><Relationship Id="rId4" Type="http://schemas.openxmlformats.org/officeDocument/2006/relationships/image" Target="../media/image24.emf"/><Relationship Id="rId9" Type="http://schemas.openxmlformats.org/officeDocument/2006/relationships/oleObject" Target="../embeddings/oleObject14.bin"/><Relationship Id="rId14"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hyperlink" Target="https://baike.baidu.com/item/%CE%B3%E5%B0%84%E7%BA%BF" TargetMode="External"/><Relationship Id="rId7"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baike.baidu.com/item/X%E5%B0%84%E7%BA%BF%E7%BB%93%E6%99%B6%E5%AD%A6" TargetMode="External"/><Relationship Id="rId5" Type="http://schemas.openxmlformats.org/officeDocument/2006/relationships/hyperlink" Target="https://baike.baidu.com/item/%E5%A2%A8%E7%BA%B8" TargetMode="External"/><Relationship Id="rId4" Type="http://schemas.openxmlformats.org/officeDocument/2006/relationships/hyperlink" Target="https://baike.baidu.com/item/%E7%94%B5%E7%A3%81%E6%B3%A2/10244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hyperlink" Target="&#31185;&#23398;&#30340;&#25925;&#20107;.E05.DNA_clip.rmvb"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6.bin"/><Relationship Id="rId18" Type="http://schemas.openxmlformats.org/officeDocument/2006/relationships/image" Target="../media/image14.emf"/><Relationship Id="rId3" Type="http://schemas.openxmlformats.org/officeDocument/2006/relationships/image" Target="../media/image7.jpeg"/><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1.wmf"/><Relationship Id="rId17" Type="http://schemas.openxmlformats.org/officeDocument/2006/relationships/oleObject" Target="../embeddings/oleObject8.bin"/><Relationship Id="rId2" Type="http://schemas.openxmlformats.org/officeDocument/2006/relationships/notesSlide" Target="../notesSlides/notesSlide6.xml"/><Relationship Id="rId16" Type="http://schemas.openxmlformats.org/officeDocument/2006/relationships/image" Target="../media/image13.emf"/><Relationship Id="rId20" Type="http://schemas.openxmlformats.org/officeDocument/2006/relationships/image" Target="../media/image15.wmf"/><Relationship Id="rId1" Type="http://schemas.openxmlformats.org/officeDocument/2006/relationships/slideLayout" Target="../slideLayouts/slideLayout12.x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8.wmf"/><Relationship Id="rId15" Type="http://schemas.openxmlformats.org/officeDocument/2006/relationships/oleObject" Target="../embeddings/oleObject7.bin"/><Relationship Id="rId10" Type="http://schemas.openxmlformats.org/officeDocument/2006/relationships/image" Target="../media/image10.wmf"/><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image" Target="../media/image12.wmf"/><Relationship Id="rId22" Type="http://schemas.openxmlformats.org/officeDocument/2006/relationships/image" Target="../media/image16.w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wmf"/><Relationship Id="rId5" Type="http://schemas.openxmlformats.org/officeDocument/2006/relationships/oleObject" Target="../embeddings/oleObject10.bin"/><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6.w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89" name="文本框 588"/>
          <p:cNvSpPr txBox="1"/>
          <p:nvPr/>
        </p:nvSpPr>
        <p:spPr>
          <a:xfrm>
            <a:off x="1067254" y="1782281"/>
            <a:ext cx="10148932" cy="2954655"/>
          </a:xfrm>
          <a:prstGeom prst="rect">
            <a:avLst/>
          </a:prstGeom>
          <a:noFill/>
        </p:spPr>
        <p:txBody>
          <a:bodyPr wrap="none" rtlCol="0">
            <a:spAutoFit/>
          </a:bodyPr>
          <a:lstStyle/>
          <a:p>
            <a:pPr algn="ctr"/>
            <a:r>
              <a:rPr lang="zh-CN" altLang="en-US" sz="6600" b="1" dirty="0">
                <a:solidFill>
                  <a:schemeClr val="tx1">
                    <a:lumMod val="85000"/>
                    <a:lumOff val="15000"/>
                  </a:schemeClr>
                </a:solidFill>
                <a:latin typeface="微软雅黑" panose="020B0503020204020204" pitchFamily="34" charset="-122"/>
                <a:ea typeface="微软雅黑" panose="020B0503020204020204" pitchFamily="34" charset="-122"/>
              </a:rPr>
              <a:t>望远镜的分辨本领</a:t>
            </a:r>
            <a:endParaRPr lang="en-US" altLang="zh-CN" sz="66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en-US" altLang="zh-CN" sz="6600" b="1" dirty="0">
                <a:solidFill>
                  <a:schemeClr val="tx1">
                    <a:lumMod val="85000"/>
                    <a:lumOff val="15000"/>
                  </a:schemeClr>
                </a:solidFill>
                <a:latin typeface="微软雅黑" panose="020B0503020204020204" pitchFamily="34" charset="-122"/>
                <a:ea typeface="微软雅黑" panose="020B0503020204020204" pitchFamily="34" charset="-122"/>
              </a:rPr>
              <a:t>&amp;</a:t>
            </a:r>
          </a:p>
          <a:p>
            <a:pPr algn="ctr"/>
            <a:r>
              <a:rPr lang="en-US" altLang="zh-CN" sz="5400" b="1" dirty="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5400" b="1" dirty="0">
                <a:solidFill>
                  <a:schemeClr val="tx1">
                    <a:lumMod val="85000"/>
                    <a:lumOff val="15000"/>
                  </a:schemeClr>
                </a:solidFill>
                <a:latin typeface="微软雅黑" panose="020B0503020204020204" pitchFamily="34" charset="-122"/>
                <a:ea typeface="微软雅黑" panose="020B0503020204020204" pitchFamily="34" charset="-122"/>
              </a:rPr>
              <a:t>射线衍射及</a:t>
            </a:r>
            <a:r>
              <a:rPr lang="en-US" altLang="zh-CN" sz="5400" b="1" dirty="0">
                <a:solidFill>
                  <a:schemeClr val="tx1">
                    <a:lumMod val="85000"/>
                    <a:lumOff val="15000"/>
                  </a:schemeClr>
                </a:solidFill>
                <a:latin typeface="微软雅黑" panose="020B0503020204020204" pitchFamily="34" charset="-122"/>
                <a:ea typeface="微软雅黑" panose="020B0503020204020204" pitchFamily="34" charset="-122"/>
              </a:rPr>
              <a:t>DNA</a:t>
            </a:r>
            <a:r>
              <a:rPr lang="zh-CN" altLang="en-US" sz="5400" b="1" dirty="0">
                <a:solidFill>
                  <a:schemeClr val="tx1">
                    <a:lumMod val="85000"/>
                    <a:lumOff val="15000"/>
                  </a:schemeClr>
                </a:solidFill>
                <a:latin typeface="微软雅黑" panose="020B0503020204020204" pitchFamily="34" charset="-122"/>
                <a:ea typeface="微软雅黑" panose="020B0503020204020204" pitchFamily="34" charset="-122"/>
              </a:rPr>
              <a:t>衍射图谱分析 </a:t>
            </a:r>
            <a:endParaRPr lang="en-US" altLang="zh-CN" sz="5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994031" y="5301278"/>
            <a:ext cx="1147689" cy="410493"/>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汇报人</a:t>
            </a:r>
          </a:p>
        </p:txBody>
      </p:sp>
      <p:sp>
        <p:nvSpPr>
          <p:cNvPr id="7" name="矩形 6"/>
          <p:cNvSpPr/>
          <p:nvPr/>
        </p:nvSpPr>
        <p:spPr>
          <a:xfrm>
            <a:off x="6141720" y="5301277"/>
            <a:ext cx="1560342" cy="41049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75000"/>
                  </a:schemeClr>
                </a:solidFill>
                <a:latin typeface="微软雅黑" panose="020B0503020204020204" pitchFamily="34" charset="-122"/>
                <a:ea typeface="微软雅黑" panose="020B0503020204020204" pitchFamily="34" charset="-122"/>
              </a:rPr>
              <a:t>xxx</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994031" y="5761405"/>
            <a:ext cx="1150625" cy="81058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85000"/>
                    <a:lumOff val="15000"/>
                  </a:schemeClr>
                </a:solidFill>
                <a:latin typeface="微软雅黑" panose="020B0503020204020204" pitchFamily="34" charset="-122"/>
                <a:ea typeface="微软雅黑" panose="020B0503020204020204" pitchFamily="34" charset="-122"/>
              </a:rPr>
              <a:t>小组成员</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6141719" y="5746938"/>
            <a:ext cx="1560343" cy="82505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75000"/>
                  </a:schemeClr>
                </a:solidFill>
                <a:latin typeface="微软雅黑" panose="020B0503020204020204" pitchFamily="34" charset="-122"/>
                <a:ea typeface="微软雅黑" panose="020B0503020204020204" pitchFamily="34" charset="-122"/>
              </a:rPr>
              <a:t>xxx</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431414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589"/>
                                        </p:tgtEl>
                                        <p:attrNameLst>
                                          <p:attrName>style.visibility</p:attrName>
                                        </p:attrNameLst>
                                      </p:cBhvr>
                                      <p:to>
                                        <p:strVal val="visible"/>
                                      </p:to>
                                    </p:set>
                                    <p:anim calcmode="lin" valueType="num">
                                      <p:cBhvr additive="base">
                                        <p:cTn id="7" dur="500" fill="hold"/>
                                        <p:tgtEl>
                                          <p:spTgt spid="589"/>
                                        </p:tgtEl>
                                        <p:attrNameLst>
                                          <p:attrName>ppt_x</p:attrName>
                                        </p:attrNameLst>
                                      </p:cBhvr>
                                      <p:tavLst>
                                        <p:tav tm="0">
                                          <p:val>
                                            <p:strVal val="1+#ppt_w/2"/>
                                          </p:val>
                                        </p:tav>
                                        <p:tav tm="100000">
                                          <p:val>
                                            <p:strVal val="#ppt_x"/>
                                          </p:val>
                                        </p:tav>
                                      </p:tavLst>
                                    </p:anim>
                                    <p:anim calcmode="lin" valueType="num">
                                      <p:cBhvr additive="base">
                                        <p:cTn id="8" dur="500" fill="hold"/>
                                        <p:tgtEl>
                                          <p:spTgt spid="589"/>
                                        </p:tgtEl>
                                        <p:attrNameLst>
                                          <p:attrName>ppt_y</p:attrName>
                                        </p:attrNameLst>
                                      </p:cBhvr>
                                      <p:tavLst>
                                        <p:tav tm="0">
                                          <p:val>
                                            <p:strVal val="#ppt_y"/>
                                          </p:val>
                                        </p:tav>
                                        <p:tav tm="100000">
                                          <p:val>
                                            <p:strVal val="#ppt_y"/>
                                          </p:val>
                                        </p:tav>
                                      </p:tavLst>
                                    </p:anim>
                                  </p:childTnLst>
                                </p:cTn>
                              </p:par>
                            </p:childTnLst>
                          </p:cTn>
                        </p:par>
                        <p:par>
                          <p:cTn id="9" fill="hold">
                            <p:stCondLst>
                              <p:cond delay="16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215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265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315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205032B-8068-4637-AF3A-1E4D43114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585" y="1630680"/>
            <a:ext cx="5443974" cy="322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3">
            <a:extLst>
              <a:ext uri="{FF2B5EF4-FFF2-40B4-BE49-F238E27FC236}">
                <a16:creationId xmlns:a16="http://schemas.microsoft.com/office/drawing/2014/main" id="{6DDA788B-A966-4DCC-AF91-D05F3066C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48" y="1702593"/>
            <a:ext cx="5076508" cy="3153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2654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5210191" y="307592"/>
            <a:ext cx="1826142" cy="584775"/>
          </a:xfrm>
          <a:prstGeom prst="rect">
            <a:avLst/>
          </a:prstGeom>
          <a:noFill/>
        </p:spPr>
        <p:txBody>
          <a:bodyPr wrap="none" rtlCol="0">
            <a:spAutoFit/>
          </a:bodyPr>
          <a:lstStyle/>
          <a:p>
            <a:pPr algn="ctr"/>
            <a:r>
              <a:rPr lang="zh-CN" altLang="en-US" sz="3200">
                <a:solidFill>
                  <a:schemeClr val="tx2"/>
                </a:solidFill>
                <a:latin typeface="微软雅黑" panose="020B0503020204020204" pitchFamily="34" charset="-122"/>
                <a:ea typeface="微软雅黑" panose="020B0503020204020204" pitchFamily="34" charset="-122"/>
              </a:rPr>
              <a:t>瑞利判据</a:t>
            </a:r>
            <a:endParaRPr lang="id-ID" sz="3200" dirty="0">
              <a:solidFill>
                <a:schemeClr val="tx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638" y="1228437"/>
            <a:ext cx="4762500" cy="5029200"/>
          </a:xfrm>
          <a:prstGeom prst="rect">
            <a:avLst/>
          </a:prstGeom>
        </p:spPr>
      </p:pic>
      <p:pic>
        <p:nvPicPr>
          <p:cNvPr id="5" name="Picture" title="fig:"/>
          <p:cNvPicPr/>
          <p:nvPr/>
        </p:nvPicPr>
        <p:blipFill>
          <a:blip r:embed="rId4"/>
          <a:stretch>
            <a:fillRect/>
          </a:stretch>
        </p:blipFill>
        <p:spPr bwMode="auto">
          <a:xfrm>
            <a:off x="7216480" y="3063587"/>
            <a:ext cx="3746500" cy="1358900"/>
          </a:xfrm>
          <a:prstGeom prst="rect">
            <a:avLst/>
          </a:prstGeom>
          <a:noFill/>
          <a:ln w="9525">
            <a:noFill/>
            <a:headEnd/>
            <a:tailEnd/>
          </a:ln>
        </p:spPr>
      </p:pic>
    </p:spTree>
    <p:extLst>
      <p:ext uri="{BB962C8B-B14F-4D97-AF65-F5344CB8AC3E}">
        <p14:creationId xmlns:p14="http://schemas.microsoft.com/office/powerpoint/2010/main" val="236673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4184269" y="338369"/>
            <a:ext cx="3877986" cy="646331"/>
          </a:xfrm>
          <a:prstGeom prst="rect">
            <a:avLst/>
          </a:prstGeom>
          <a:noFill/>
        </p:spPr>
        <p:txBody>
          <a:bodyPr wrap="none" rtlCol="0">
            <a:spAutoFit/>
          </a:bodyPr>
          <a:lstStyle/>
          <a:p>
            <a:pPr algn="ctr"/>
            <a:r>
              <a:rPr lang="zh-CN" altLang="en-US" sz="3600">
                <a:solidFill>
                  <a:schemeClr val="tx2"/>
                </a:solidFill>
                <a:latin typeface="微软雅黑" panose="020B0503020204020204" pitchFamily="34" charset="-122"/>
                <a:ea typeface="微软雅黑" panose="020B0503020204020204" pitchFamily="34" charset="-122"/>
              </a:rPr>
              <a:t>夫琅禾费圆孔衍射</a:t>
            </a:r>
            <a:endParaRPr lang="id-ID" sz="3600" dirty="0">
              <a:solidFill>
                <a:schemeClr val="tx2"/>
              </a:solidFill>
              <a:latin typeface="微软雅黑" panose="020B0503020204020204" pitchFamily="34" charset="-122"/>
              <a:ea typeface="微软雅黑" panose="020B0503020204020204" pitchFamily="34" charset="-122"/>
            </a:endParaRPr>
          </a:p>
        </p:txBody>
      </p:sp>
      <p:pic>
        <p:nvPicPr>
          <p:cNvPr id="76" name="Picture 4" descr="f14"/>
          <p:cNvPicPr>
            <a:picLocks noChangeAspect="1" noChangeArrowheads="1"/>
          </p:cNvPicPr>
          <p:nvPr/>
        </p:nvPicPr>
        <p:blipFill>
          <a:blip r:embed="rId3"/>
          <a:srcRect/>
          <a:stretch>
            <a:fillRect/>
          </a:stretch>
        </p:blipFill>
        <p:spPr bwMode="auto">
          <a:xfrm>
            <a:off x="7651885" y="1881545"/>
            <a:ext cx="1706267" cy="1280816"/>
          </a:xfrm>
          <a:prstGeom prst="rect">
            <a:avLst/>
          </a:prstGeom>
          <a:noFill/>
          <a:ln w="9525">
            <a:noFill/>
            <a:miter lim="800000"/>
            <a:headEnd/>
            <a:tailEnd/>
          </a:ln>
        </p:spPr>
      </p:pic>
      <p:grpSp>
        <p:nvGrpSpPr>
          <p:cNvPr id="77" name="Group 98"/>
          <p:cNvGrpSpPr>
            <a:grpSpLocks/>
          </p:cNvGrpSpPr>
          <p:nvPr/>
        </p:nvGrpSpPr>
        <p:grpSpPr bwMode="auto">
          <a:xfrm>
            <a:off x="8153448" y="2531476"/>
            <a:ext cx="772979" cy="834435"/>
            <a:chOff x="0" y="0"/>
            <a:chExt cx="438" cy="1044"/>
          </a:xfrm>
        </p:grpSpPr>
        <p:sp>
          <p:nvSpPr>
            <p:cNvPr id="78" name="未知"/>
            <p:cNvSpPr>
              <a:spLocks/>
            </p:cNvSpPr>
            <p:nvPr/>
          </p:nvSpPr>
          <p:spPr bwMode="auto">
            <a:xfrm>
              <a:off x="0" y="0"/>
              <a:ext cx="1" cy="876"/>
            </a:xfrm>
            <a:custGeom>
              <a:avLst/>
              <a:gdLst>
                <a:gd name="T0" fmla="*/ 0 w 1"/>
                <a:gd name="T1" fmla="*/ 0 h 876"/>
                <a:gd name="T2" fmla="*/ 0 w 1"/>
                <a:gd name="T3" fmla="*/ 876 h 876"/>
                <a:gd name="T4" fmla="*/ 0 60000 65536"/>
                <a:gd name="T5" fmla="*/ 0 60000 65536"/>
                <a:gd name="T6" fmla="*/ 0 w 1"/>
                <a:gd name="T7" fmla="*/ 0 h 876"/>
                <a:gd name="T8" fmla="*/ 1 w 1"/>
                <a:gd name="T9" fmla="*/ 876 h 876"/>
              </a:gdLst>
              <a:ahLst/>
              <a:cxnLst>
                <a:cxn ang="T4">
                  <a:pos x="T0" y="T1"/>
                </a:cxn>
                <a:cxn ang="T5">
                  <a:pos x="T2" y="T3"/>
                </a:cxn>
              </a:cxnLst>
              <a:rect l="T6" t="T7" r="T8" b="T9"/>
              <a:pathLst>
                <a:path w="1" h="876">
                  <a:moveTo>
                    <a:pt x="0" y="0"/>
                  </a:moveTo>
                  <a:lnTo>
                    <a:pt x="0" y="876"/>
                  </a:lnTo>
                </a:path>
              </a:pathLst>
            </a:custGeom>
            <a:noFill/>
            <a:ln w="28575">
              <a:solidFill>
                <a:srgbClr val="FF0000"/>
              </a:solidFill>
              <a:prstDash val="sysDot"/>
              <a:round/>
              <a:headEnd/>
              <a:tailEnd/>
            </a:ln>
          </p:spPr>
          <p:txBody>
            <a:bodyPr wrap="none" anchor="ctr"/>
            <a:lstStyle/>
            <a:p>
              <a:endParaRPr lang="zh-CN" altLang="en-US"/>
            </a:p>
          </p:txBody>
        </p:sp>
        <p:sp>
          <p:nvSpPr>
            <p:cNvPr id="79" name="未知"/>
            <p:cNvSpPr>
              <a:spLocks/>
            </p:cNvSpPr>
            <p:nvPr/>
          </p:nvSpPr>
          <p:spPr bwMode="auto">
            <a:xfrm>
              <a:off x="420" y="12"/>
              <a:ext cx="1" cy="852"/>
            </a:xfrm>
            <a:custGeom>
              <a:avLst/>
              <a:gdLst>
                <a:gd name="T0" fmla="*/ 0 w 1"/>
                <a:gd name="T1" fmla="*/ 0 h 852"/>
                <a:gd name="T2" fmla="*/ 0 w 1"/>
                <a:gd name="T3" fmla="*/ 852 h 852"/>
                <a:gd name="T4" fmla="*/ 0 60000 65536"/>
                <a:gd name="T5" fmla="*/ 0 60000 65536"/>
                <a:gd name="T6" fmla="*/ 0 w 1"/>
                <a:gd name="T7" fmla="*/ 0 h 852"/>
                <a:gd name="T8" fmla="*/ 1 w 1"/>
                <a:gd name="T9" fmla="*/ 852 h 852"/>
              </a:gdLst>
              <a:ahLst/>
              <a:cxnLst>
                <a:cxn ang="T4">
                  <a:pos x="T0" y="T1"/>
                </a:cxn>
                <a:cxn ang="T5">
                  <a:pos x="T2" y="T3"/>
                </a:cxn>
              </a:cxnLst>
              <a:rect l="T6" t="T7" r="T8" b="T9"/>
              <a:pathLst>
                <a:path w="1" h="852">
                  <a:moveTo>
                    <a:pt x="0" y="0"/>
                  </a:moveTo>
                  <a:lnTo>
                    <a:pt x="0" y="852"/>
                  </a:lnTo>
                </a:path>
              </a:pathLst>
            </a:custGeom>
            <a:noFill/>
            <a:ln w="28575">
              <a:solidFill>
                <a:srgbClr val="FF0000"/>
              </a:solidFill>
              <a:prstDash val="sysDot"/>
              <a:round/>
              <a:headEnd/>
              <a:tailEnd/>
            </a:ln>
          </p:spPr>
          <p:txBody>
            <a:bodyPr wrap="none" anchor="ctr"/>
            <a:lstStyle/>
            <a:p>
              <a:endParaRPr lang="zh-CN" altLang="en-US"/>
            </a:p>
          </p:txBody>
        </p:sp>
        <p:sp>
          <p:nvSpPr>
            <p:cNvPr id="80" name="Line 101"/>
            <p:cNvSpPr>
              <a:spLocks noChangeShapeType="1"/>
            </p:cNvSpPr>
            <p:nvPr/>
          </p:nvSpPr>
          <p:spPr bwMode="auto">
            <a:xfrm>
              <a:off x="6" y="726"/>
              <a:ext cx="432" cy="0"/>
            </a:xfrm>
            <a:prstGeom prst="line">
              <a:avLst/>
            </a:prstGeom>
            <a:noFill/>
            <a:ln w="19050">
              <a:solidFill>
                <a:schemeClr val="tx1"/>
              </a:solidFill>
              <a:round/>
              <a:headEnd type="triangle" w="med" len="med"/>
              <a:tailEnd type="triangle" w="med" len="med"/>
            </a:ln>
          </p:spPr>
          <p:txBody>
            <a:bodyPr wrap="none" anchor="ctr"/>
            <a:lstStyle/>
            <a:p>
              <a:endParaRPr lang="zh-CN" altLang="en-US"/>
            </a:p>
          </p:txBody>
        </p:sp>
        <p:graphicFrame>
          <p:nvGraphicFramePr>
            <p:cNvPr id="81" name="Object 147"/>
            <p:cNvGraphicFramePr>
              <a:graphicFrameLocks noChangeAspect="1"/>
            </p:cNvGraphicFramePr>
            <p:nvPr/>
          </p:nvGraphicFramePr>
          <p:xfrm>
            <a:off x="92" y="708"/>
            <a:ext cx="254" cy="336"/>
          </p:xfrm>
          <a:graphic>
            <a:graphicData uri="http://schemas.openxmlformats.org/presentationml/2006/ole">
              <mc:AlternateContent xmlns:mc="http://schemas.openxmlformats.org/markup-compatibility/2006">
                <mc:Choice xmlns:v="urn:schemas-microsoft-com:vml" Requires="v">
                  <p:oleObj name="公式" r:id="rId4" imgW="190831" imgH="254442" progId="Equation.3">
                    <p:embed/>
                  </p:oleObj>
                </mc:Choice>
                <mc:Fallback>
                  <p:oleObj name="公式" r:id="rId4" imgW="190831" imgH="254442" progId="Equation.3">
                    <p:embed/>
                    <p:pic>
                      <p:nvPicPr>
                        <p:cNvPr id="81" name="Object 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 y="708"/>
                          <a:ext cx="25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Dot"/>
                              <a:miter lim="800000"/>
                              <a:headEnd/>
                              <a:tailEnd/>
                            </a14:hiddenLine>
                          </a:ext>
                        </a:extLst>
                      </p:spPr>
                    </p:pic>
                  </p:oleObj>
                </mc:Fallback>
              </mc:AlternateContent>
            </a:graphicData>
          </a:graphic>
        </p:graphicFrame>
      </p:grpSp>
      <p:grpSp>
        <p:nvGrpSpPr>
          <p:cNvPr id="82" name="Group 84"/>
          <p:cNvGrpSpPr>
            <a:grpSpLocks/>
          </p:cNvGrpSpPr>
          <p:nvPr/>
        </p:nvGrpSpPr>
        <p:grpSpPr bwMode="auto">
          <a:xfrm>
            <a:off x="8504225" y="2231508"/>
            <a:ext cx="2155451" cy="477331"/>
            <a:chOff x="3740" y="1533"/>
            <a:chExt cx="1358" cy="401"/>
          </a:xfrm>
        </p:grpSpPr>
        <p:sp>
          <p:nvSpPr>
            <p:cNvPr id="83" name="Line 83"/>
            <p:cNvSpPr>
              <a:spLocks noChangeShapeType="1"/>
            </p:cNvSpPr>
            <p:nvPr/>
          </p:nvSpPr>
          <p:spPr bwMode="auto">
            <a:xfrm flipH="1">
              <a:off x="3740" y="1656"/>
              <a:ext cx="815" cy="116"/>
            </a:xfrm>
            <a:prstGeom prst="line">
              <a:avLst/>
            </a:prstGeom>
            <a:noFill/>
            <a:ln w="28575">
              <a:solidFill>
                <a:srgbClr val="FF0000"/>
              </a:solidFill>
              <a:round/>
              <a:headEnd/>
              <a:tailEnd type="triangle" w="med" len="med"/>
            </a:ln>
          </p:spPr>
          <p:txBody>
            <a:bodyPr/>
            <a:lstStyle/>
            <a:p>
              <a:endParaRPr lang="zh-CN" altLang="en-US"/>
            </a:p>
          </p:txBody>
        </p:sp>
        <p:sp>
          <p:nvSpPr>
            <p:cNvPr id="84" name="Text Box 230"/>
            <p:cNvSpPr txBox="1">
              <a:spLocks noChangeArrowheads="1"/>
            </p:cNvSpPr>
            <p:nvPr/>
          </p:nvSpPr>
          <p:spPr bwMode="auto">
            <a:xfrm>
              <a:off x="4307" y="1533"/>
              <a:ext cx="791" cy="401"/>
            </a:xfrm>
            <a:prstGeom prst="rect">
              <a:avLst/>
            </a:prstGeom>
            <a:ln/>
          </p:spPr>
          <p:style>
            <a:lnRef idx="1">
              <a:schemeClr val="accent6"/>
            </a:lnRef>
            <a:fillRef idx="2">
              <a:schemeClr val="accent6"/>
            </a:fillRef>
            <a:effectRef idx="1">
              <a:schemeClr val="accent6"/>
            </a:effectRef>
            <a:fontRef idx="minor">
              <a:schemeClr val="dk1"/>
            </a:fontRef>
          </p:style>
          <p:txBody>
            <a:bodyPr>
              <a:spAutoFit/>
            </a:bodyPr>
            <a:lstStyle/>
            <a:p>
              <a:pPr>
                <a:spcBef>
                  <a:spcPct val="50000"/>
                </a:spcBef>
                <a:defRPr/>
              </a:pPr>
              <a:r>
                <a:rPr lang="zh-CN" altLang="en-US" sz="2500" b="0" dirty="0">
                  <a:solidFill>
                    <a:srgbClr val="A50021"/>
                  </a:solidFill>
                  <a:effectLst>
                    <a:outerShdw blurRad="38100" dist="38100" dir="2700000" algn="tl">
                      <a:srgbClr val="000000">
                        <a:alpha val="43137"/>
                      </a:srgbClr>
                    </a:outerShdw>
                  </a:effectLst>
                  <a:latin typeface="方正大黑简体" pitchFamily="65" charset="-122"/>
                  <a:ea typeface="方正大黑简体" pitchFamily="65" charset="-122"/>
                </a:rPr>
                <a:t>艾里斑</a:t>
              </a:r>
              <a:endParaRPr lang="zh-CN" altLang="en-US" sz="2100" b="0" dirty="0">
                <a:solidFill>
                  <a:srgbClr val="A50021"/>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85" name="Rectangle 69"/>
          <p:cNvSpPr>
            <a:spLocks noChangeArrowheads="1"/>
          </p:cNvSpPr>
          <p:nvPr/>
        </p:nvSpPr>
        <p:spPr bwMode="auto">
          <a:xfrm>
            <a:off x="2334683" y="1805363"/>
            <a:ext cx="4875953" cy="1623637"/>
          </a:xfrm>
          <a:prstGeom prst="rect">
            <a:avLst/>
          </a:prstGeom>
          <a:solidFill>
            <a:schemeClr val="bg1"/>
          </a:solidFill>
          <a:ln w="9525">
            <a:solidFill>
              <a:srgbClr val="006666"/>
            </a:solidFill>
            <a:miter lim="800000"/>
            <a:headEnd/>
            <a:tailEnd/>
          </a:ln>
        </p:spPr>
        <p:txBody>
          <a:bodyPr wrap="none" lIns="81619" tIns="40810" rIns="81619" bIns="40810" anchor="ctr"/>
          <a:lstStyle/>
          <a:p>
            <a:endParaRPr lang="zh-CN" altLang="en-US">
              <a:ea typeface="楷体_GB2312" pitchFamily="49" charset="-122"/>
            </a:endParaRPr>
          </a:p>
        </p:txBody>
      </p:sp>
      <p:sp>
        <p:nvSpPr>
          <p:cNvPr id="86" name="Rectangle 70"/>
          <p:cNvSpPr>
            <a:spLocks noChangeArrowheads="1"/>
          </p:cNvSpPr>
          <p:nvPr/>
        </p:nvSpPr>
        <p:spPr bwMode="auto">
          <a:xfrm>
            <a:off x="3477485" y="2126758"/>
            <a:ext cx="76187" cy="326156"/>
          </a:xfrm>
          <a:prstGeom prst="rect">
            <a:avLst/>
          </a:prstGeom>
          <a:solidFill>
            <a:srgbClr val="663300"/>
          </a:solidFill>
          <a:ln w="9525">
            <a:solidFill>
              <a:schemeClr val="tx1"/>
            </a:solidFill>
            <a:miter lim="800000"/>
            <a:headEnd/>
            <a:tailEnd/>
          </a:ln>
        </p:spPr>
        <p:txBody>
          <a:bodyPr wrap="none" lIns="81619" tIns="40810" rIns="81619" bIns="40810" anchor="ctr"/>
          <a:lstStyle/>
          <a:p>
            <a:endParaRPr lang="zh-CN" altLang="en-US">
              <a:ea typeface="楷体_GB2312" pitchFamily="49" charset="-122"/>
            </a:endParaRPr>
          </a:p>
        </p:txBody>
      </p:sp>
      <p:sp>
        <p:nvSpPr>
          <p:cNvPr id="87" name="Rectangle 71"/>
          <p:cNvSpPr>
            <a:spLocks noChangeArrowheads="1"/>
          </p:cNvSpPr>
          <p:nvPr/>
        </p:nvSpPr>
        <p:spPr bwMode="auto">
          <a:xfrm>
            <a:off x="3477485" y="2886201"/>
            <a:ext cx="76187" cy="326156"/>
          </a:xfrm>
          <a:prstGeom prst="rect">
            <a:avLst/>
          </a:prstGeom>
          <a:solidFill>
            <a:srgbClr val="663300"/>
          </a:solidFill>
          <a:ln w="9525">
            <a:solidFill>
              <a:schemeClr val="tx1"/>
            </a:solidFill>
            <a:miter lim="800000"/>
            <a:headEnd/>
            <a:tailEnd/>
          </a:ln>
        </p:spPr>
        <p:txBody>
          <a:bodyPr wrap="none" lIns="81619" tIns="40810" rIns="81619" bIns="40810" anchor="ctr"/>
          <a:lstStyle/>
          <a:p>
            <a:endParaRPr lang="zh-CN" altLang="en-US">
              <a:ea typeface="楷体_GB2312" pitchFamily="49" charset="-122"/>
            </a:endParaRPr>
          </a:p>
        </p:txBody>
      </p:sp>
      <p:sp>
        <p:nvSpPr>
          <p:cNvPr id="88" name="Line 72"/>
          <p:cNvSpPr>
            <a:spLocks noChangeShapeType="1"/>
          </p:cNvSpPr>
          <p:nvPr/>
        </p:nvSpPr>
        <p:spPr bwMode="auto">
          <a:xfrm>
            <a:off x="2487057" y="2669557"/>
            <a:ext cx="4418833" cy="0"/>
          </a:xfrm>
          <a:prstGeom prst="line">
            <a:avLst/>
          </a:prstGeom>
          <a:noFill/>
          <a:ln w="12700">
            <a:solidFill>
              <a:schemeClr val="tx1"/>
            </a:solidFill>
            <a:prstDash val="lgDashDot"/>
            <a:round/>
            <a:headEnd/>
            <a:tailEnd/>
          </a:ln>
        </p:spPr>
        <p:txBody>
          <a:bodyPr wrap="none" lIns="81619" tIns="40810" rIns="81619" bIns="40810" anchor="ctr"/>
          <a:lstStyle/>
          <a:p>
            <a:endParaRPr lang="zh-CN" altLang="en-US"/>
          </a:p>
        </p:txBody>
      </p:sp>
      <p:sp>
        <p:nvSpPr>
          <p:cNvPr id="89" name="Rectangle 73"/>
          <p:cNvSpPr>
            <a:spLocks noChangeArrowheads="1"/>
          </p:cNvSpPr>
          <p:nvPr/>
        </p:nvSpPr>
        <p:spPr bwMode="auto">
          <a:xfrm>
            <a:off x="6220208" y="2018436"/>
            <a:ext cx="76187" cy="1356998"/>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headEnd/>
            <a:tailEnd/>
          </a:ln>
          <a:effectLst/>
        </p:spPr>
        <p:txBody>
          <a:bodyPr wrap="none" lIns="81619" tIns="40810" rIns="81619" bIns="40810" anchor="ctr"/>
          <a:lstStyle/>
          <a:p>
            <a:pPr>
              <a:defRPr/>
            </a:pPr>
            <a:endParaRPr lang="zh-CN" altLang="en-US">
              <a:ea typeface="楷体_GB2312" pitchFamily="49" charset="-122"/>
            </a:endParaRPr>
          </a:p>
        </p:txBody>
      </p:sp>
      <p:sp>
        <p:nvSpPr>
          <p:cNvPr id="90" name="Line 74"/>
          <p:cNvSpPr>
            <a:spLocks noChangeShapeType="1"/>
          </p:cNvSpPr>
          <p:nvPr/>
        </p:nvSpPr>
        <p:spPr bwMode="auto">
          <a:xfrm>
            <a:off x="3020364" y="2452913"/>
            <a:ext cx="533307" cy="0"/>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1" name="Line 75"/>
          <p:cNvSpPr>
            <a:spLocks noChangeShapeType="1"/>
          </p:cNvSpPr>
          <p:nvPr/>
        </p:nvSpPr>
        <p:spPr bwMode="auto">
          <a:xfrm>
            <a:off x="3020364" y="2886200"/>
            <a:ext cx="533307" cy="0"/>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2" name="Line 76"/>
          <p:cNvSpPr>
            <a:spLocks noChangeShapeType="1"/>
          </p:cNvSpPr>
          <p:nvPr/>
        </p:nvSpPr>
        <p:spPr bwMode="auto">
          <a:xfrm>
            <a:off x="2487057" y="2452913"/>
            <a:ext cx="609494" cy="0"/>
          </a:xfrm>
          <a:prstGeom prst="line">
            <a:avLst/>
          </a:prstGeom>
          <a:noFill/>
          <a:ln w="19050">
            <a:solidFill>
              <a:srgbClr val="0000FF"/>
            </a:solidFill>
            <a:round/>
            <a:headEnd/>
            <a:tailEnd type="triangle" w="sm" len="lg"/>
          </a:ln>
        </p:spPr>
        <p:txBody>
          <a:bodyPr wrap="none" lIns="81619" tIns="40810" rIns="81619" bIns="40810" anchor="ctr"/>
          <a:lstStyle/>
          <a:p>
            <a:endParaRPr lang="zh-CN" altLang="en-US"/>
          </a:p>
        </p:txBody>
      </p:sp>
      <p:sp>
        <p:nvSpPr>
          <p:cNvPr id="93" name="Line 77"/>
          <p:cNvSpPr>
            <a:spLocks noChangeShapeType="1"/>
          </p:cNvSpPr>
          <p:nvPr/>
        </p:nvSpPr>
        <p:spPr bwMode="auto">
          <a:xfrm>
            <a:off x="2487057" y="2886200"/>
            <a:ext cx="609494" cy="0"/>
          </a:xfrm>
          <a:prstGeom prst="line">
            <a:avLst/>
          </a:prstGeom>
          <a:noFill/>
          <a:ln w="19050">
            <a:solidFill>
              <a:srgbClr val="0000FF"/>
            </a:solidFill>
            <a:round/>
            <a:headEnd/>
            <a:tailEnd type="triangle" w="sm" len="lg"/>
          </a:ln>
        </p:spPr>
        <p:txBody>
          <a:bodyPr wrap="none" lIns="81619" tIns="40810" rIns="81619" bIns="40810" anchor="ctr"/>
          <a:lstStyle/>
          <a:p>
            <a:endParaRPr lang="zh-CN" altLang="en-US"/>
          </a:p>
        </p:txBody>
      </p:sp>
      <p:sp>
        <p:nvSpPr>
          <p:cNvPr id="94" name="Line 78"/>
          <p:cNvSpPr>
            <a:spLocks noChangeShapeType="1"/>
          </p:cNvSpPr>
          <p:nvPr/>
        </p:nvSpPr>
        <p:spPr bwMode="auto">
          <a:xfrm>
            <a:off x="3401298" y="2452913"/>
            <a:ext cx="0" cy="433287"/>
          </a:xfrm>
          <a:prstGeom prst="line">
            <a:avLst/>
          </a:prstGeom>
          <a:noFill/>
          <a:ln w="12700">
            <a:solidFill>
              <a:srgbClr val="FF3399"/>
            </a:solidFill>
            <a:round/>
            <a:headEnd type="triangle" w="sm" len="lg"/>
            <a:tailEnd type="triangle" w="sm" len="lg"/>
          </a:ln>
        </p:spPr>
        <p:txBody>
          <a:bodyPr wrap="none" lIns="81619" tIns="40810" rIns="81619" bIns="40810" anchor="ctr"/>
          <a:lstStyle/>
          <a:p>
            <a:endParaRPr lang="zh-CN" altLang="en-US"/>
          </a:p>
        </p:txBody>
      </p:sp>
      <p:sp>
        <p:nvSpPr>
          <p:cNvPr id="95" name="Line 79"/>
          <p:cNvSpPr>
            <a:spLocks noChangeShapeType="1"/>
          </p:cNvSpPr>
          <p:nvPr/>
        </p:nvSpPr>
        <p:spPr bwMode="auto">
          <a:xfrm flipV="1">
            <a:off x="3858418" y="2289836"/>
            <a:ext cx="2361790" cy="379721"/>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6" name="Line 80"/>
          <p:cNvSpPr>
            <a:spLocks noChangeShapeType="1"/>
          </p:cNvSpPr>
          <p:nvPr/>
        </p:nvSpPr>
        <p:spPr bwMode="auto">
          <a:xfrm>
            <a:off x="3782232" y="2669557"/>
            <a:ext cx="2437977" cy="324966"/>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7" name="Line 81"/>
          <p:cNvSpPr>
            <a:spLocks noChangeShapeType="1"/>
          </p:cNvSpPr>
          <p:nvPr/>
        </p:nvSpPr>
        <p:spPr bwMode="auto">
          <a:xfrm>
            <a:off x="6220208" y="2289836"/>
            <a:ext cx="685681" cy="0"/>
          </a:xfrm>
          <a:prstGeom prst="line">
            <a:avLst/>
          </a:prstGeom>
          <a:noFill/>
          <a:ln w="19050">
            <a:solidFill>
              <a:schemeClr val="tx1"/>
            </a:solidFill>
            <a:round/>
            <a:headEnd/>
            <a:tailEnd/>
          </a:ln>
        </p:spPr>
        <p:txBody>
          <a:bodyPr wrap="none" lIns="81619" tIns="40810" rIns="81619" bIns="40810" anchor="ctr"/>
          <a:lstStyle/>
          <a:p>
            <a:endParaRPr lang="zh-CN" altLang="en-US"/>
          </a:p>
        </p:txBody>
      </p:sp>
      <p:sp>
        <p:nvSpPr>
          <p:cNvPr id="98" name="Line 82"/>
          <p:cNvSpPr>
            <a:spLocks noChangeShapeType="1"/>
          </p:cNvSpPr>
          <p:nvPr/>
        </p:nvSpPr>
        <p:spPr bwMode="auto">
          <a:xfrm>
            <a:off x="6296395" y="2994522"/>
            <a:ext cx="609494" cy="0"/>
          </a:xfrm>
          <a:prstGeom prst="line">
            <a:avLst/>
          </a:prstGeom>
          <a:noFill/>
          <a:ln w="19050">
            <a:solidFill>
              <a:schemeClr val="tx1"/>
            </a:solidFill>
            <a:round/>
            <a:headEnd/>
            <a:tailEnd/>
          </a:ln>
        </p:spPr>
        <p:txBody>
          <a:bodyPr wrap="none" lIns="81619" tIns="40810" rIns="81619" bIns="40810" anchor="ctr"/>
          <a:lstStyle/>
          <a:p>
            <a:endParaRPr lang="zh-CN" altLang="en-US"/>
          </a:p>
        </p:txBody>
      </p:sp>
      <p:sp>
        <p:nvSpPr>
          <p:cNvPr id="99" name="Line 83"/>
          <p:cNvSpPr>
            <a:spLocks noChangeShapeType="1"/>
          </p:cNvSpPr>
          <p:nvPr/>
        </p:nvSpPr>
        <p:spPr bwMode="auto">
          <a:xfrm>
            <a:off x="6524955" y="2289836"/>
            <a:ext cx="0" cy="704687"/>
          </a:xfrm>
          <a:prstGeom prst="line">
            <a:avLst/>
          </a:prstGeom>
          <a:noFill/>
          <a:ln w="12700">
            <a:solidFill>
              <a:srgbClr val="FF3399"/>
            </a:solidFill>
            <a:round/>
            <a:headEnd type="triangle" w="sm" len="lg"/>
            <a:tailEnd type="triangle" w="sm" len="lg"/>
          </a:ln>
        </p:spPr>
        <p:txBody>
          <a:bodyPr wrap="none" lIns="81619" tIns="40810" rIns="81619" bIns="40810" anchor="ctr"/>
          <a:lstStyle/>
          <a:p>
            <a:endParaRPr lang="zh-CN" altLang="en-US"/>
          </a:p>
        </p:txBody>
      </p:sp>
      <p:graphicFrame>
        <p:nvGraphicFramePr>
          <p:cNvPr id="100" name="Object 148"/>
          <p:cNvGraphicFramePr>
            <a:graphicFrameLocks noChangeAspect="1"/>
          </p:cNvGraphicFramePr>
          <p:nvPr/>
        </p:nvGraphicFramePr>
        <p:xfrm>
          <a:off x="6524956" y="2452913"/>
          <a:ext cx="384108" cy="361866"/>
        </p:xfrm>
        <a:graphic>
          <a:graphicData uri="http://schemas.openxmlformats.org/presentationml/2006/ole">
            <mc:AlternateContent xmlns:mc="http://schemas.openxmlformats.org/markup-compatibility/2006">
              <mc:Choice xmlns:v="urn:schemas-microsoft-com:vml" Requires="v">
                <p:oleObj r:id="rId6" imgW="190831" imgH="254442" progId="Equation.3">
                  <p:embed/>
                </p:oleObj>
              </mc:Choice>
              <mc:Fallback>
                <p:oleObj r:id="rId6" imgW="190831" imgH="254442" progId="Equation.3">
                  <p:embed/>
                  <p:pic>
                    <p:nvPicPr>
                      <p:cNvPr id="100" name="Object 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956" y="2452913"/>
                        <a:ext cx="384108" cy="361866"/>
                      </a:xfrm>
                      <a:prstGeom prst="rect">
                        <a:avLst/>
                      </a:prstGeom>
                      <a:noFill/>
                    </p:spPr>
                  </p:pic>
                </p:oleObj>
              </mc:Fallback>
            </mc:AlternateContent>
          </a:graphicData>
        </a:graphic>
      </p:graphicFrame>
      <p:graphicFrame>
        <p:nvGraphicFramePr>
          <p:cNvPr id="101" name="Object 149"/>
          <p:cNvGraphicFramePr>
            <a:graphicFrameLocks noChangeAspect="1"/>
          </p:cNvGraphicFramePr>
          <p:nvPr/>
        </p:nvGraphicFramePr>
        <p:xfrm>
          <a:off x="5290095" y="2358876"/>
          <a:ext cx="365062" cy="364247"/>
        </p:xfrm>
        <a:graphic>
          <a:graphicData uri="http://schemas.openxmlformats.org/presentationml/2006/ole">
            <mc:AlternateContent xmlns:mc="http://schemas.openxmlformats.org/markup-compatibility/2006">
              <mc:Choice xmlns:v="urn:schemas-microsoft-com:vml" Requires="v">
                <p:oleObj name="公式" r:id="rId7" imgW="190440" imgH="279360" progId="Equation.3">
                  <p:embed/>
                </p:oleObj>
              </mc:Choice>
              <mc:Fallback>
                <p:oleObj name="公式" r:id="rId7" imgW="190440" imgH="279360" progId="Equation.3">
                  <p:embed/>
                  <p:pic>
                    <p:nvPicPr>
                      <p:cNvPr id="101" name="Object 1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0095" y="2358876"/>
                        <a:ext cx="365062" cy="364247"/>
                      </a:xfrm>
                      <a:prstGeom prst="rect">
                        <a:avLst/>
                      </a:prstGeom>
                      <a:noFill/>
                    </p:spPr>
                  </p:pic>
                </p:oleObj>
              </mc:Fallback>
            </mc:AlternateContent>
          </a:graphicData>
        </a:graphic>
      </p:graphicFrame>
      <p:graphicFrame>
        <p:nvGraphicFramePr>
          <p:cNvPr id="102" name="Object 150"/>
          <p:cNvGraphicFramePr>
            <a:graphicFrameLocks noChangeAspect="1"/>
          </p:cNvGraphicFramePr>
          <p:nvPr/>
        </p:nvGraphicFramePr>
        <p:xfrm>
          <a:off x="2867990" y="2506479"/>
          <a:ext cx="457121" cy="308300"/>
        </p:xfrm>
        <a:graphic>
          <a:graphicData uri="http://schemas.openxmlformats.org/presentationml/2006/ole">
            <mc:AlternateContent xmlns:mc="http://schemas.openxmlformats.org/markup-compatibility/2006">
              <mc:Choice xmlns:v="urn:schemas-microsoft-com:vml" Requires="v">
                <p:oleObj r:id="rId9" imgW="242141" imgH="229397" progId="Equation.3">
                  <p:embed/>
                </p:oleObj>
              </mc:Choice>
              <mc:Fallback>
                <p:oleObj r:id="rId9" imgW="242141" imgH="229397" progId="Equation.3">
                  <p:embed/>
                  <p:pic>
                    <p:nvPicPr>
                      <p:cNvPr id="102" name="Object 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7990" y="2506479"/>
                        <a:ext cx="457121" cy="308300"/>
                      </a:xfrm>
                      <a:prstGeom prst="rect">
                        <a:avLst/>
                      </a:prstGeom>
                      <a:noFill/>
                    </p:spPr>
                  </p:pic>
                </p:oleObj>
              </mc:Fallback>
            </mc:AlternateContent>
          </a:graphicData>
        </a:graphic>
      </p:graphicFrame>
      <p:sp>
        <p:nvSpPr>
          <p:cNvPr id="103" name="Line 89"/>
          <p:cNvSpPr>
            <a:spLocks noChangeShapeType="1"/>
          </p:cNvSpPr>
          <p:nvPr/>
        </p:nvSpPr>
        <p:spPr bwMode="auto">
          <a:xfrm>
            <a:off x="3858419" y="3049279"/>
            <a:ext cx="0" cy="216644"/>
          </a:xfrm>
          <a:prstGeom prst="line">
            <a:avLst/>
          </a:prstGeom>
          <a:noFill/>
          <a:ln w="12700">
            <a:solidFill>
              <a:schemeClr val="tx1"/>
            </a:solidFill>
            <a:round/>
            <a:headEnd/>
            <a:tailEnd/>
          </a:ln>
        </p:spPr>
        <p:txBody>
          <a:bodyPr wrap="none" lIns="81619" tIns="40810" rIns="81619" bIns="40810"/>
          <a:lstStyle/>
          <a:p>
            <a:endParaRPr lang="zh-CN" altLang="en-US"/>
          </a:p>
        </p:txBody>
      </p:sp>
      <p:graphicFrame>
        <p:nvGraphicFramePr>
          <p:cNvPr id="104" name="Object 152"/>
          <p:cNvGraphicFramePr>
            <a:graphicFrameLocks noChangeAspect="1"/>
          </p:cNvGraphicFramePr>
          <p:nvPr/>
        </p:nvGraphicFramePr>
        <p:xfrm>
          <a:off x="3764773" y="2018436"/>
          <a:ext cx="398393" cy="334488"/>
        </p:xfrm>
        <a:graphic>
          <a:graphicData uri="http://schemas.openxmlformats.org/presentationml/2006/ole">
            <mc:AlternateContent xmlns:mc="http://schemas.openxmlformats.org/markup-compatibility/2006">
              <mc:Choice xmlns:v="urn:schemas-microsoft-com:vml" Requires="v">
                <p:oleObj r:id="rId11" imgW="140065" imgH="165531" progId="Equation.3">
                  <p:embed/>
                </p:oleObj>
              </mc:Choice>
              <mc:Fallback>
                <p:oleObj r:id="rId11" imgW="140065" imgH="165531" progId="Equation.3">
                  <p:embed/>
                  <p:pic>
                    <p:nvPicPr>
                      <p:cNvPr id="104" name="Object 1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4773" y="2018436"/>
                        <a:ext cx="398393" cy="334488"/>
                      </a:xfrm>
                      <a:prstGeom prst="rect">
                        <a:avLst/>
                      </a:prstGeom>
                      <a:noFill/>
                    </p:spPr>
                  </p:pic>
                </p:oleObj>
              </mc:Fallback>
            </mc:AlternateContent>
          </a:graphicData>
        </a:graphic>
      </p:graphicFrame>
      <p:graphicFrame>
        <p:nvGraphicFramePr>
          <p:cNvPr id="105" name="Object 153"/>
          <p:cNvGraphicFramePr>
            <a:graphicFrameLocks noChangeAspect="1"/>
          </p:cNvGraphicFramePr>
          <p:nvPr/>
        </p:nvGraphicFramePr>
        <p:xfrm>
          <a:off x="5731343" y="1791079"/>
          <a:ext cx="457121" cy="384483"/>
        </p:xfrm>
        <a:graphic>
          <a:graphicData uri="http://schemas.openxmlformats.org/presentationml/2006/ole">
            <mc:AlternateContent xmlns:mc="http://schemas.openxmlformats.org/markup-compatibility/2006">
              <mc:Choice xmlns:v="urn:schemas-microsoft-com:vml" Requires="v">
                <p:oleObj r:id="rId13" imgW="140309" imgH="165820" progId="Equation.3">
                  <p:embed/>
                </p:oleObj>
              </mc:Choice>
              <mc:Fallback>
                <p:oleObj r:id="rId13" imgW="140309" imgH="165820" progId="Equation.3">
                  <p:embed/>
                  <p:pic>
                    <p:nvPicPr>
                      <p:cNvPr id="105" name="Object 1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1343" y="1791079"/>
                        <a:ext cx="457121" cy="384483"/>
                      </a:xfrm>
                      <a:prstGeom prst="rect">
                        <a:avLst/>
                      </a:prstGeom>
                      <a:noFill/>
                    </p:spPr>
                  </p:pic>
                </p:oleObj>
              </mc:Fallback>
            </mc:AlternateContent>
          </a:graphicData>
        </a:graphic>
      </p:graphicFrame>
      <p:sp>
        <p:nvSpPr>
          <p:cNvPr id="106" name="未知"/>
          <p:cNvSpPr>
            <a:spLocks/>
          </p:cNvSpPr>
          <p:nvPr/>
        </p:nvSpPr>
        <p:spPr bwMode="auto">
          <a:xfrm>
            <a:off x="4925033" y="2506480"/>
            <a:ext cx="76187" cy="163077"/>
          </a:xfrm>
          <a:custGeom>
            <a:avLst/>
            <a:gdLst>
              <a:gd name="T0" fmla="*/ 32173 w 45"/>
              <a:gd name="T1" fmla="*/ 0 h 252"/>
              <a:gd name="T2" fmla="*/ 76200 w 45"/>
              <a:gd name="T3" fmla="*/ 59550 h 252"/>
              <a:gd name="T4" fmla="*/ 0 w 45"/>
              <a:gd name="T5" fmla="*/ 118238 h 252"/>
              <a:gd name="T6" fmla="*/ 0 60000 65536"/>
              <a:gd name="T7" fmla="*/ 0 60000 65536"/>
              <a:gd name="T8" fmla="*/ 0 60000 65536"/>
              <a:gd name="T9" fmla="*/ 0 w 45"/>
              <a:gd name="T10" fmla="*/ 0 h 252"/>
              <a:gd name="T11" fmla="*/ 45 w 45"/>
              <a:gd name="T12" fmla="*/ 252 h 252"/>
            </a:gdLst>
            <a:ahLst/>
            <a:cxnLst>
              <a:cxn ang="T6">
                <a:pos x="T0" y="T1"/>
              </a:cxn>
              <a:cxn ang="T7">
                <a:pos x="T2" y="T3"/>
              </a:cxn>
              <a:cxn ang="T8">
                <a:pos x="T4" y="T5"/>
              </a:cxn>
            </a:cxnLst>
            <a:rect l="T9" t="T10" r="T11" b="T12"/>
            <a:pathLst>
              <a:path w="45" h="252">
                <a:moveTo>
                  <a:pt x="18" y="0"/>
                </a:moveTo>
                <a:cubicBezTo>
                  <a:pt x="22" y="21"/>
                  <a:pt x="45" y="84"/>
                  <a:pt x="42" y="126"/>
                </a:cubicBezTo>
                <a:cubicBezTo>
                  <a:pt x="39" y="168"/>
                  <a:pt x="9" y="226"/>
                  <a:pt x="0" y="252"/>
                </a:cubicBezTo>
              </a:path>
            </a:pathLst>
          </a:custGeom>
          <a:noFill/>
          <a:ln w="28575">
            <a:solidFill>
              <a:srgbClr val="FF0000"/>
            </a:solidFill>
            <a:round/>
            <a:headEnd/>
            <a:tailEnd/>
          </a:ln>
        </p:spPr>
        <p:txBody>
          <a:bodyPr wrap="none" lIns="81619" tIns="40810" rIns="81619" bIns="40810"/>
          <a:lstStyle/>
          <a:p>
            <a:endParaRPr lang="zh-CN" altLang="en-US"/>
          </a:p>
        </p:txBody>
      </p:sp>
      <p:sp>
        <p:nvSpPr>
          <p:cNvPr id="107" name="Oval 94"/>
          <p:cNvSpPr>
            <a:spLocks noChangeArrowheads="1"/>
          </p:cNvSpPr>
          <p:nvPr/>
        </p:nvSpPr>
        <p:spPr bwMode="auto">
          <a:xfrm>
            <a:off x="3782232" y="2344592"/>
            <a:ext cx="152374" cy="704687"/>
          </a:xfrm>
          <a:prstGeom prst="ellipse">
            <a:avLst/>
          </a:prstGeom>
          <a:solidFill>
            <a:srgbClr val="00FFFF">
              <a:alpha val="50195"/>
            </a:srgbClr>
          </a:solidFill>
          <a:ln w="9525">
            <a:solidFill>
              <a:schemeClr val="tx2"/>
            </a:solidFill>
            <a:round/>
            <a:headEnd/>
            <a:tailEnd/>
          </a:ln>
        </p:spPr>
        <p:txBody>
          <a:bodyPr wrap="none" lIns="81619" tIns="40810" rIns="81619" bIns="40810" anchor="ctr"/>
          <a:lstStyle/>
          <a:p>
            <a:endParaRPr lang="zh-CN" altLang="en-US">
              <a:ea typeface="楷体_GB2312" pitchFamily="49" charset="-122"/>
            </a:endParaRPr>
          </a:p>
        </p:txBody>
      </p:sp>
      <p:graphicFrame>
        <p:nvGraphicFramePr>
          <p:cNvPr id="108" name="Object 154"/>
          <p:cNvGraphicFramePr>
            <a:graphicFrameLocks noChangeAspect="1"/>
          </p:cNvGraphicFramePr>
          <p:nvPr/>
        </p:nvGraphicFramePr>
        <p:xfrm>
          <a:off x="5283746" y="2615992"/>
          <a:ext cx="349189" cy="348772"/>
        </p:xfrm>
        <a:graphic>
          <a:graphicData uri="http://schemas.openxmlformats.org/presentationml/2006/ole">
            <mc:AlternateContent xmlns:mc="http://schemas.openxmlformats.org/markup-compatibility/2006">
              <mc:Choice xmlns:v="urn:schemas-microsoft-com:vml" Requires="v">
                <p:oleObj name="公式" r:id="rId15" imgW="190440" imgH="279360" progId="Equation.3">
                  <p:embed/>
                </p:oleObj>
              </mc:Choice>
              <mc:Fallback>
                <p:oleObj name="公式" r:id="rId15" imgW="190440" imgH="279360" progId="Equation.3">
                  <p:embed/>
                  <p:pic>
                    <p:nvPicPr>
                      <p:cNvPr id="108" name="Object 1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3746" y="2615992"/>
                        <a:ext cx="349189" cy="348772"/>
                      </a:xfrm>
                      <a:prstGeom prst="rect">
                        <a:avLst/>
                      </a:prstGeom>
                      <a:noFill/>
                    </p:spPr>
                  </p:pic>
                </p:oleObj>
              </mc:Fallback>
            </mc:AlternateContent>
          </a:graphicData>
        </a:graphic>
      </p:graphicFrame>
      <p:sp>
        <p:nvSpPr>
          <p:cNvPr id="109" name="未知"/>
          <p:cNvSpPr>
            <a:spLocks/>
          </p:cNvSpPr>
          <p:nvPr/>
        </p:nvSpPr>
        <p:spPr bwMode="auto">
          <a:xfrm>
            <a:off x="4925033" y="2669557"/>
            <a:ext cx="76187" cy="163078"/>
          </a:xfrm>
          <a:custGeom>
            <a:avLst/>
            <a:gdLst>
              <a:gd name="T0" fmla="*/ 32173 w 45"/>
              <a:gd name="T1" fmla="*/ 0 h 252"/>
              <a:gd name="T2" fmla="*/ 76200 w 45"/>
              <a:gd name="T3" fmla="*/ 59550 h 252"/>
              <a:gd name="T4" fmla="*/ 0 w 45"/>
              <a:gd name="T5" fmla="*/ 118238 h 252"/>
              <a:gd name="T6" fmla="*/ 0 60000 65536"/>
              <a:gd name="T7" fmla="*/ 0 60000 65536"/>
              <a:gd name="T8" fmla="*/ 0 60000 65536"/>
              <a:gd name="T9" fmla="*/ 0 w 45"/>
              <a:gd name="T10" fmla="*/ 0 h 252"/>
              <a:gd name="T11" fmla="*/ 45 w 45"/>
              <a:gd name="T12" fmla="*/ 252 h 252"/>
            </a:gdLst>
            <a:ahLst/>
            <a:cxnLst>
              <a:cxn ang="T6">
                <a:pos x="T0" y="T1"/>
              </a:cxn>
              <a:cxn ang="T7">
                <a:pos x="T2" y="T3"/>
              </a:cxn>
              <a:cxn ang="T8">
                <a:pos x="T4" y="T5"/>
              </a:cxn>
            </a:cxnLst>
            <a:rect l="T9" t="T10" r="T11" b="T12"/>
            <a:pathLst>
              <a:path w="45" h="252">
                <a:moveTo>
                  <a:pt x="18" y="0"/>
                </a:moveTo>
                <a:cubicBezTo>
                  <a:pt x="22" y="21"/>
                  <a:pt x="45" y="84"/>
                  <a:pt x="42" y="126"/>
                </a:cubicBezTo>
                <a:cubicBezTo>
                  <a:pt x="39" y="168"/>
                  <a:pt x="9" y="226"/>
                  <a:pt x="0" y="252"/>
                </a:cubicBezTo>
              </a:path>
            </a:pathLst>
          </a:custGeom>
          <a:noFill/>
          <a:ln w="28575">
            <a:solidFill>
              <a:srgbClr val="FF0000"/>
            </a:solidFill>
            <a:round/>
            <a:headEnd/>
            <a:tailEnd/>
          </a:ln>
        </p:spPr>
        <p:txBody>
          <a:bodyPr wrap="none" lIns="81619" tIns="40810" rIns="81619" bIns="40810"/>
          <a:lstStyle/>
          <a:p>
            <a:endParaRPr lang="zh-CN" altLang="en-US"/>
          </a:p>
        </p:txBody>
      </p:sp>
      <p:graphicFrame>
        <p:nvGraphicFramePr>
          <p:cNvPr id="110" name="Object 155"/>
          <p:cNvGraphicFramePr>
            <a:graphicFrameLocks noChangeAspect="1"/>
          </p:cNvGraphicFramePr>
          <p:nvPr/>
        </p:nvGraphicFramePr>
        <p:xfrm>
          <a:off x="2761647" y="2092238"/>
          <a:ext cx="360299" cy="322584"/>
        </p:xfrm>
        <a:graphic>
          <a:graphicData uri="http://schemas.openxmlformats.org/presentationml/2006/ole">
            <mc:AlternateContent xmlns:mc="http://schemas.openxmlformats.org/markup-compatibility/2006">
              <mc:Choice xmlns:v="urn:schemas-microsoft-com:vml" Requires="v">
                <p:oleObj name="公式" r:id="rId17" imgW="177840" imgH="228600" progId="Equation.3">
                  <p:embed/>
                </p:oleObj>
              </mc:Choice>
              <mc:Fallback>
                <p:oleObj name="公式" r:id="rId17" imgW="177840" imgH="228600" progId="Equation.3">
                  <p:embed/>
                  <p:pic>
                    <p:nvPicPr>
                      <p:cNvPr id="110" name="Object 1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61647" y="2092238"/>
                        <a:ext cx="360299" cy="322584"/>
                      </a:xfrm>
                      <a:prstGeom prst="rect">
                        <a:avLst/>
                      </a:prstGeom>
                      <a:noFill/>
                    </p:spPr>
                  </p:pic>
                </p:oleObj>
              </mc:Fallback>
            </mc:AlternateContent>
          </a:graphicData>
        </a:graphic>
      </p:graphicFrame>
      <p:sp>
        <p:nvSpPr>
          <p:cNvPr id="111" name="Text Box 88"/>
          <p:cNvSpPr txBox="1">
            <a:spLocks noChangeArrowheads="1"/>
          </p:cNvSpPr>
          <p:nvPr/>
        </p:nvSpPr>
        <p:spPr bwMode="auto">
          <a:xfrm>
            <a:off x="6285285" y="1886307"/>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B</a:t>
            </a:r>
          </a:p>
        </p:txBody>
      </p:sp>
      <p:sp>
        <p:nvSpPr>
          <p:cNvPr id="112" name="Text Box 89"/>
          <p:cNvSpPr txBox="1">
            <a:spLocks noChangeArrowheads="1"/>
          </p:cNvSpPr>
          <p:nvPr/>
        </p:nvSpPr>
        <p:spPr bwMode="auto">
          <a:xfrm>
            <a:off x="6240843" y="2931433"/>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A</a:t>
            </a:r>
          </a:p>
        </p:txBody>
      </p:sp>
      <p:sp>
        <p:nvSpPr>
          <p:cNvPr id="113" name="Text Box 88"/>
          <p:cNvSpPr txBox="1">
            <a:spLocks noChangeArrowheads="1"/>
          </p:cNvSpPr>
          <p:nvPr/>
        </p:nvSpPr>
        <p:spPr bwMode="auto">
          <a:xfrm>
            <a:off x="6283697" y="1883926"/>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B</a:t>
            </a:r>
          </a:p>
        </p:txBody>
      </p:sp>
      <p:sp>
        <p:nvSpPr>
          <p:cNvPr id="114" name="Text Box 89"/>
          <p:cNvSpPr txBox="1">
            <a:spLocks noChangeArrowheads="1"/>
          </p:cNvSpPr>
          <p:nvPr/>
        </p:nvSpPr>
        <p:spPr bwMode="auto">
          <a:xfrm>
            <a:off x="6237668" y="2929053"/>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A</a:t>
            </a:r>
          </a:p>
        </p:txBody>
      </p:sp>
      <p:grpSp>
        <p:nvGrpSpPr>
          <p:cNvPr id="115" name="组合 114"/>
          <p:cNvGrpSpPr>
            <a:grpSpLocks/>
          </p:cNvGrpSpPr>
          <p:nvPr/>
        </p:nvGrpSpPr>
        <p:grpSpPr bwMode="auto">
          <a:xfrm>
            <a:off x="3858419" y="2994522"/>
            <a:ext cx="2285603" cy="379721"/>
            <a:chOff x="2161705" y="3207965"/>
            <a:chExt cx="2286000" cy="506413"/>
          </a:xfrm>
        </p:grpSpPr>
        <p:sp>
          <p:nvSpPr>
            <p:cNvPr id="116" name="Line 85"/>
            <p:cNvSpPr>
              <a:spLocks noChangeShapeType="1"/>
            </p:cNvSpPr>
            <p:nvPr/>
          </p:nvSpPr>
          <p:spPr bwMode="auto">
            <a:xfrm>
              <a:off x="2161705" y="3425452"/>
              <a:ext cx="838200" cy="0"/>
            </a:xfrm>
            <a:prstGeom prst="line">
              <a:avLst/>
            </a:prstGeom>
            <a:noFill/>
            <a:ln w="12700">
              <a:solidFill>
                <a:schemeClr val="tx1"/>
              </a:solidFill>
              <a:round/>
              <a:headEnd type="triangle" w="sm" len="lg"/>
              <a:tailEnd/>
            </a:ln>
          </p:spPr>
          <p:txBody>
            <a:bodyPr wrap="none" anchor="ctr"/>
            <a:lstStyle/>
            <a:p>
              <a:endParaRPr lang="zh-CN" altLang="en-US">
                <a:solidFill>
                  <a:prstClr val="black"/>
                </a:solidFill>
              </a:endParaRPr>
            </a:p>
          </p:txBody>
        </p:sp>
        <p:graphicFrame>
          <p:nvGraphicFramePr>
            <p:cNvPr id="117" name="Object 151"/>
            <p:cNvGraphicFramePr>
              <a:graphicFrameLocks noChangeAspect="1"/>
            </p:cNvGraphicFramePr>
            <p:nvPr/>
          </p:nvGraphicFramePr>
          <p:xfrm>
            <a:off x="3076105" y="3207965"/>
            <a:ext cx="496888" cy="506413"/>
          </p:xfrm>
          <a:graphic>
            <a:graphicData uri="http://schemas.openxmlformats.org/presentationml/2006/ole">
              <mc:AlternateContent xmlns:mc="http://schemas.openxmlformats.org/markup-compatibility/2006">
                <mc:Choice xmlns:v="urn:schemas-microsoft-com:vml" Requires="v">
                  <p:oleObj r:id="rId19" imgW="216275" imgH="305330" progId="Equation.3">
                    <p:embed/>
                  </p:oleObj>
                </mc:Choice>
                <mc:Fallback>
                  <p:oleObj r:id="rId19" imgW="216275" imgH="305330" progId="Equation.3">
                    <p:embed/>
                    <p:pic>
                      <p:nvPicPr>
                        <p:cNvPr id="117" name="Object 1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76105" y="3207965"/>
                          <a:ext cx="496888"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 name="Line 90"/>
            <p:cNvSpPr>
              <a:spLocks noChangeShapeType="1"/>
            </p:cNvSpPr>
            <p:nvPr/>
          </p:nvSpPr>
          <p:spPr bwMode="auto">
            <a:xfrm flipH="1">
              <a:off x="3609505" y="3425452"/>
              <a:ext cx="838200" cy="0"/>
            </a:xfrm>
            <a:prstGeom prst="line">
              <a:avLst/>
            </a:prstGeom>
            <a:noFill/>
            <a:ln w="12700">
              <a:solidFill>
                <a:schemeClr val="tx1"/>
              </a:solidFill>
              <a:round/>
              <a:headEnd type="triangle" w="sm" len="lg"/>
              <a:tailEnd/>
            </a:ln>
          </p:spPr>
          <p:txBody>
            <a:bodyPr wrap="none" anchor="ctr"/>
            <a:lstStyle/>
            <a:p>
              <a:endParaRPr lang="zh-CN" altLang="en-US">
                <a:solidFill>
                  <a:prstClr val="black"/>
                </a:solidFill>
              </a:endParaRPr>
            </a:p>
          </p:txBody>
        </p:sp>
      </p:grpSp>
      <p:grpSp>
        <p:nvGrpSpPr>
          <p:cNvPr id="119" name="Group 109"/>
          <p:cNvGrpSpPr>
            <a:grpSpLocks/>
          </p:cNvGrpSpPr>
          <p:nvPr/>
        </p:nvGrpSpPr>
        <p:grpSpPr bwMode="auto">
          <a:xfrm>
            <a:off x="4244564" y="4922249"/>
            <a:ext cx="3702871" cy="835625"/>
            <a:chOff x="4767" y="2508"/>
            <a:chExt cx="2315" cy="663"/>
          </a:xfrm>
        </p:grpSpPr>
        <p:graphicFrame>
          <p:nvGraphicFramePr>
            <p:cNvPr id="120" name="Object 145"/>
            <p:cNvGraphicFramePr>
              <a:graphicFrameLocks noChangeAspect="1"/>
            </p:cNvGraphicFramePr>
            <p:nvPr/>
          </p:nvGraphicFramePr>
          <p:xfrm>
            <a:off x="5847" y="2508"/>
            <a:ext cx="1235" cy="663"/>
          </p:xfrm>
          <a:graphic>
            <a:graphicData uri="http://schemas.openxmlformats.org/presentationml/2006/ole">
              <mc:AlternateContent xmlns:mc="http://schemas.openxmlformats.org/markup-compatibility/2006">
                <mc:Choice xmlns:v="urn:schemas-microsoft-com:vml" Requires="v">
                  <p:oleObj name="Equation" r:id="rId21" imgW="723600" imgH="393480" progId="Equation.DSMT4">
                    <p:embed/>
                  </p:oleObj>
                </mc:Choice>
                <mc:Fallback>
                  <p:oleObj name="Equation" r:id="rId21" imgW="723600" imgH="393480" progId="Equation.DSMT4">
                    <p:embed/>
                    <p:pic>
                      <p:nvPicPr>
                        <p:cNvPr id="120" name="Object 145"/>
                        <p:cNvPicPr>
                          <a:picLocks noChangeAspect="1" noChangeArrowheads="1"/>
                        </p:cNvPicPr>
                        <p:nvPr/>
                      </p:nvPicPr>
                      <p:blipFill>
                        <a:blip r:embed="rId22"/>
                        <a:srcRect/>
                        <a:stretch>
                          <a:fillRect/>
                        </a:stretch>
                      </p:blipFill>
                      <p:spPr bwMode="auto">
                        <a:xfrm>
                          <a:off x="5847" y="2508"/>
                          <a:ext cx="1235" cy="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 name="Text Box 107"/>
            <p:cNvSpPr txBox="1">
              <a:spLocks noChangeArrowheads="1"/>
            </p:cNvSpPr>
            <p:nvPr/>
          </p:nvSpPr>
          <p:spPr bwMode="auto">
            <a:xfrm>
              <a:off x="4767" y="2684"/>
              <a:ext cx="1058" cy="366"/>
            </a:xfrm>
            <a:prstGeom prst="rect">
              <a:avLst/>
            </a:prstGeom>
            <a:noFill/>
            <a:ln w="9525">
              <a:noFill/>
              <a:miter lim="800000"/>
              <a:headEnd/>
              <a:tailEnd/>
            </a:ln>
          </p:spPr>
          <p:txBody>
            <a:bodyPr>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圆孔衍射</a:t>
              </a:r>
            </a:p>
          </p:txBody>
        </p:sp>
      </p:grpSp>
      <p:sp>
        <p:nvSpPr>
          <p:cNvPr id="2" name="矩形 1">
            <a:extLst>
              <a:ext uri="{FF2B5EF4-FFF2-40B4-BE49-F238E27FC236}">
                <a16:creationId xmlns:a16="http://schemas.microsoft.com/office/drawing/2014/main" id="{ACA3FFA7-042A-465F-9A5E-3CEFA20A219D}"/>
              </a:ext>
            </a:extLst>
          </p:cNvPr>
          <p:cNvSpPr/>
          <p:nvPr/>
        </p:nvSpPr>
        <p:spPr>
          <a:xfrm>
            <a:off x="1221649" y="3806668"/>
            <a:ext cx="3551011" cy="369332"/>
          </a:xfrm>
          <a:prstGeom prst="rect">
            <a:avLst/>
          </a:prstGeom>
        </p:spPr>
        <p:txBody>
          <a:bodyPr wrap="square">
            <a:spAutoFit/>
          </a:bodyPr>
          <a:lstStyle/>
          <a:p>
            <a:r>
              <a:rPr lang="zh-CN" altLang="en-US" dirty="0"/>
              <a:t>艾里斑的边缘和中心的夹角 </a:t>
            </a:r>
          </a:p>
        </p:txBody>
      </p:sp>
    </p:spTree>
    <p:extLst>
      <p:ext uri="{BB962C8B-B14F-4D97-AF65-F5344CB8AC3E}">
        <p14:creationId xmlns:p14="http://schemas.microsoft.com/office/powerpoint/2010/main" val="2582212494"/>
      </p:ext>
    </p:extLst>
  </p:cSld>
  <p:clrMapOvr>
    <a:masterClrMapping/>
  </p:clrMapOvr>
  <p:transition spd="slow" advClick="0" advTm="6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274937" y="3143847"/>
            <a:ext cx="7571303" cy="584775"/>
          </a:xfrm>
          <a:prstGeom prst="rect">
            <a:avLst/>
          </a:prstGeom>
          <a:noFill/>
        </p:spPr>
        <p:txBody>
          <a:bodyPr wrap="none" rtlCol="0">
            <a:spAutoFit/>
          </a:bodyPr>
          <a:lstStyle/>
          <a:p>
            <a:pPr algn="ctr"/>
            <a:r>
              <a:rPr lang="zh-CN" altLang="en-US" sz="3200" dirty="0">
                <a:solidFill>
                  <a:schemeClr val="tx2"/>
                </a:solidFill>
                <a:latin typeface="微软雅黑" panose="020B0503020204020204" pitchFamily="34" charset="-122"/>
                <a:ea typeface="微软雅黑" panose="020B0503020204020204" pitchFamily="34" charset="-122"/>
              </a:rPr>
              <a:t>光学仪器的分辨本领：最小分辨角的倒数</a:t>
            </a:r>
            <a:endParaRPr lang="id-ID" sz="3200" dirty="0">
              <a:solidFill>
                <a:schemeClr val="tx2"/>
              </a:solidFill>
              <a:latin typeface="微软雅黑" panose="020B0503020204020204" pitchFamily="34" charset="-122"/>
              <a:ea typeface="微软雅黑" panose="020B0503020204020204" pitchFamily="34" charset="-122"/>
            </a:endParaRPr>
          </a:p>
        </p:txBody>
      </p:sp>
      <p:sp>
        <p:nvSpPr>
          <p:cNvPr id="3" name="TextBox 24"/>
          <p:cNvSpPr txBox="1"/>
          <p:nvPr/>
        </p:nvSpPr>
        <p:spPr>
          <a:xfrm>
            <a:off x="44104" y="3848083"/>
            <a:ext cx="6521336" cy="584775"/>
          </a:xfrm>
          <a:prstGeom prst="rect">
            <a:avLst/>
          </a:prstGeom>
          <a:noFill/>
        </p:spPr>
        <p:txBody>
          <a:bodyPr wrap="none" rtlCol="0">
            <a:spAutoFit/>
          </a:bodyPr>
          <a:lstStyle/>
          <a:p>
            <a:pPr algn="ctr"/>
            <a:r>
              <a:rPr lang="zh-CN" altLang="en-US" sz="3200" dirty="0">
                <a:solidFill>
                  <a:schemeClr val="tx2"/>
                </a:solidFill>
                <a:latin typeface="微软雅黑" panose="020B0503020204020204" pitchFamily="34" charset="-122"/>
                <a:ea typeface="微软雅黑" panose="020B0503020204020204" pitchFamily="34" charset="-122"/>
              </a:rPr>
              <a:t>提高光学仪器分辨率的两个途径：</a:t>
            </a:r>
            <a:endParaRPr lang="id-ID" sz="3200" dirty="0">
              <a:solidFill>
                <a:schemeClr val="tx2"/>
              </a:solidFill>
              <a:latin typeface="微软雅黑" panose="020B0503020204020204" pitchFamily="34" charset="-122"/>
              <a:ea typeface="微软雅黑" panose="020B0503020204020204" pitchFamily="34" charset="-122"/>
            </a:endParaRPr>
          </a:p>
        </p:txBody>
      </p:sp>
      <p:sp>
        <p:nvSpPr>
          <p:cNvPr id="4" name="TextBox 24"/>
          <p:cNvSpPr txBox="1"/>
          <p:nvPr/>
        </p:nvSpPr>
        <p:spPr>
          <a:xfrm>
            <a:off x="-1477516" y="4440026"/>
            <a:ext cx="5164695" cy="830997"/>
          </a:xfrm>
          <a:prstGeom prst="rect">
            <a:avLst/>
          </a:prstGeom>
          <a:noFill/>
        </p:spPr>
        <p:txBody>
          <a:bodyPr wrap="square" rtlCol="0">
            <a:spAutoFit/>
          </a:bodyPr>
          <a:lstStyle/>
          <a:p>
            <a:pPr marL="457200" indent="-457200" algn="ctr">
              <a:buAutoNum type="arabicPeriod"/>
            </a:pPr>
            <a:r>
              <a:rPr lang="zh-CN" altLang="en-US" sz="2400" dirty="0">
                <a:solidFill>
                  <a:schemeClr val="tx2"/>
                </a:solidFill>
                <a:latin typeface="微软雅黑" panose="020B0503020204020204" pitchFamily="34" charset="-122"/>
                <a:ea typeface="微软雅黑" panose="020B0503020204020204" pitchFamily="34" charset="-122"/>
              </a:rPr>
              <a:t>增加孔径</a:t>
            </a:r>
            <a:r>
              <a:rPr lang="en-US" altLang="zh-CN" sz="2400" dirty="0">
                <a:solidFill>
                  <a:schemeClr val="tx2"/>
                </a:solidFill>
                <a:latin typeface="微软雅黑" panose="020B0503020204020204" pitchFamily="34" charset="-122"/>
                <a:ea typeface="微软雅黑" panose="020B0503020204020204" pitchFamily="34" charset="-122"/>
              </a:rPr>
              <a:t>D</a:t>
            </a:r>
          </a:p>
          <a:p>
            <a:pPr marL="457200" indent="-457200" algn="ctr">
              <a:buAutoNum type="arabicPeriod"/>
            </a:pPr>
            <a:r>
              <a:rPr lang="zh-CN" altLang="en-US" sz="2400" dirty="0">
                <a:solidFill>
                  <a:schemeClr val="tx2"/>
                </a:solidFill>
                <a:latin typeface="微软雅黑" panose="020B0503020204020204" pitchFamily="34" charset="-122"/>
                <a:ea typeface="微软雅黑" panose="020B0503020204020204" pitchFamily="34" charset="-122"/>
              </a:rPr>
              <a:t>减小波长</a:t>
            </a:r>
            <a:r>
              <a:rPr lang="en-US" altLang="zh-CN" sz="2400" dirty="0">
                <a:solidFill>
                  <a:schemeClr val="tx2"/>
                </a:solidFill>
                <a:latin typeface="微软雅黑" panose="020B0503020204020204" pitchFamily="34" charset="-122"/>
                <a:ea typeface="微软雅黑" panose="020B0503020204020204" pitchFamily="34" charset="-122"/>
              </a:rPr>
              <a:t>λ</a:t>
            </a:r>
            <a:endParaRPr lang="id-ID" sz="3200" dirty="0">
              <a:solidFill>
                <a:schemeClr val="tx2"/>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0CEDBC8B-8AD3-439B-BEBF-34729C319808}"/>
              </a:ext>
            </a:extLst>
          </p:cNvPr>
          <p:cNvGrpSpPr>
            <a:grpSpLocks/>
          </p:cNvGrpSpPr>
          <p:nvPr/>
        </p:nvGrpSpPr>
        <p:grpSpPr bwMode="auto">
          <a:xfrm>
            <a:off x="1226705" y="2391246"/>
            <a:ext cx="4436367" cy="573876"/>
            <a:chOff x="1244621" y="5441285"/>
            <a:chExt cx="4437428" cy="765216"/>
          </a:xfrm>
        </p:grpSpPr>
        <p:sp>
          <p:nvSpPr>
            <p:cNvPr id="9" name="Rectangle 211">
              <a:extLst>
                <a:ext uri="{FF2B5EF4-FFF2-40B4-BE49-F238E27FC236}">
                  <a16:creationId xmlns:a16="http://schemas.microsoft.com/office/drawing/2014/main" id="{93CED0BC-7121-4FBF-8A93-C4872B81F2B4}"/>
                </a:ext>
              </a:extLst>
            </p:cNvPr>
            <p:cNvSpPr>
              <a:spLocks noChangeArrowheads="1"/>
            </p:cNvSpPr>
            <p:nvPr/>
          </p:nvSpPr>
          <p:spPr bwMode="auto">
            <a:xfrm>
              <a:off x="1244621" y="5441285"/>
              <a:ext cx="2928938" cy="765216"/>
            </a:xfrm>
            <a:prstGeom prst="rect">
              <a:avLst/>
            </a:prstGeom>
            <a:noFill/>
            <a:ln w="9525">
              <a:noFill/>
              <a:miter lim="800000"/>
              <a:headEnd/>
              <a:tailEnd/>
            </a:ln>
          </p:spPr>
          <p:txBody>
            <a:bodyPr lIns="92075" tIns="46038" rIns="92075" bIns="46038">
              <a:spAutoFit/>
            </a:bodyPr>
            <a:lstStyle/>
            <a:p>
              <a:pPr algn="ctr" eaLnBrk="0" hangingPunct="0">
                <a:lnSpc>
                  <a:spcPct val="125000"/>
                </a:lnSpc>
                <a:spcBef>
                  <a:spcPct val="10000"/>
                </a:spcBef>
              </a:pPr>
              <a:r>
                <a:rPr kumimoji="1" lang="en-US" altLang="zh-CN" sz="2500" dirty="0">
                  <a:ea typeface="楷体_GB2312" pitchFamily="49" charset="-122"/>
                </a:rPr>
                <a:t>  </a:t>
              </a:r>
              <a:r>
                <a:rPr kumimoji="1" lang="zh-CN" altLang="en-US" sz="2300" b="0" dirty="0">
                  <a:solidFill>
                    <a:srgbClr val="000099"/>
                  </a:solidFill>
                  <a:latin typeface="方正大黑简体" pitchFamily="65" charset="-122"/>
                  <a:ea typeface="方正大黑简体" pitchFamily="65" charset="-122"/>
                </a:rPr>
                <a:t>最小分辨角：</a:t>
              </a:r>
            </a:p>
          </p:txBody>
        </p:sp>
        <p:graphicFrame>
          <p:nvGraphicFramePr>
            <p:cNvPr id="10" name="Object 145">
              <a:extLst>
                <a:ext uri="{FF2B5EF4-FFF2-40B4-BE49-F238E27FC236}">
                  <a16:creationId xmlns:a16="http://schemas.microsoft.com/office/drawing/2014/main" id="{05365D4B-4E00-425A-A9DB-520B06E7E305}"/>
                </a:ext>
              </a:extLst>
            </p:cNvPr>
            <p:cNvGraphicFramePr>
              <a:graphicFrameLocks noChangeAspect="1"/>
            </p:cNvGraphicFramePr>
            <p:nvPr>
              <p:extLst>
                <p:ext uri="{D42A27DB-BD31-4B8C-83A1-F6EECF244321}">
                  <p14:modId xmlns:p14="http://schemas.microsoft.com/office/powerpoint/2010/main" val="2913819558"/>
                </p:ext>
              </p:extLst>
            </p:nvPr>
          </p:nvGraphicFramePr>
          <p:xfrm>
            <a:off x="3740537" y="5552001"/>
            <a:ext cx="1941512" cy="601664"/>
          </p:xfrm>
          <a:graphic>
            <a:graphicData uri="http://schemas.openxmlformats.org/presentationml/2006/ole">
              <mc:AlternateContent xmlns:mc="http://schemas.openxmlformats.org/markup-compatibility/2006">
                <mc:Choice xmlns:v="urn:schemas-microsoft-com:vml" Requires="v">
                  <p:oleObj name="公式" r:id="rId3" imgW="1168560" imgH="292320" progId="Equation.3">
                    <p:embed/>
                  </p:oleObj>
                </mc:Choice>
                <mc:Fallback>
                  <p:oleObj name="公式" r:id="rId3" imgW="1168560" imgH="292320" progId="Equation.3">
                    <p:embed/>
                    <p:pic>
                      <p:nvPicPr>
                        <p:cNvPr id="137" name="Object 145">
                          <a:extLst>
                            <a:ext uri="{FF2B5EF4-FFF2-40B4-BE49-F238E27FC236}">
                              <a16:creationId xmlns:a16="http://schemas.microsoft.com/office/drawing/2014/main" id="{ACE46AEC-540A-4ECE-BF5D-34DA82241E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537" y="5552001"/>
                          <a:ext cx="1941512" cy="6016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TextBox 1">
            <a:extLst>
              <a:ext uri="{FF2B5EF4-FFF2-40B4-BE49-F238E27FC236}">
                <a16:creationId xmlns:a16="http://schemas.microsoft.com/office/drawing/2014/main" id="{666EC5E4-D1BE-4350-8AA5-BEB40BFEAA70}"/>
              </a:ext>
            </a:extLst>
          </p:cNvPr>
          <p:cNvSpPr txBox="1">
            <a:spLocks noChangeArrowheads="1"/>
          </p:cNvSpPr>
          <p:nvPr/>
        </p:nvSpPr>
        <p:spPr bwMode="auto">
          <a:xfrm>
            <a:off x="213410" y="157512"/>
            <a:ext cx="8603615" cy="2852406"/>
          </a:xfrm>
          <a:prstGeom prst="rect">
            <a:avLst/>
          </a:prstGeom>
          <a:noFill/>
          <a:ln w="15875">
            <a:solidFill>
              <a:schemeClr val="tx1"/>
            </a:solidFill>
            <a:miter lim="800000"/>
            <a:headEnd/>
            <a:tailEnd/>
          </a:ln>
        </p:spPr>
        <p:txBody>
          <a:bodyPr wrap="square" lIns="81619" tIns="40810" rIns="81619" bIns="40810">
            <a:spAutoFit/>
          </a:bodyPr>
          <a:lstStyle/>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a:p>
            <a:pPr algn="ctr"/>
            <a:endParaRPr lang="en-US" altLang="zh-CN" dirty="0">
              <a:ea typeface="楷体_GB2312" pitchFamily="49" charset="-122"/>
            </a:endParaRPr>
          </a:p>
        </p:txBody>
      </p:sp>
      <p:grpSp>
        <p:nvGrpSpPr>
          <p:cNvPr id="12" name="Group 3">
            <a:extLst>
              <a:ext uri="{FF2B5EF4-FFF2-40B4-BE49-F238E27FC236}">
                <a16:creationId xmlns:a16="http://schemas.microsoft.com/office/drawing/2014/main" id="{FEEF94CF-9EB4-42BD-921D-BF821E023B77}"/>
              </a:ext>
            </a:extLst>
          </p:cNvPr>
          <p:cNvGrpSpPr>
            <a:grpSpLocks/>
          </p:cNvGrpSpPr>
          <p:nvPr/>
        </p:nvGrpSpPr>
        <p:grpSpPr bwMode="auto">
          <a:xfrm>
            <a:off x="2605348" y="1769102"/>
            <a:ext cx="2412581" cy="369008"/>
            <a:chOff x="2030" y="2500"/>
            <a:chExt cx="1915" cy="292"/>
          </a:xfrm>
        </p:grpSpPr>
        <p:graphicFrame>
          <p:nvGraphicFramePr>
            <p:cNvPr id="13" name="Object 146">
              <a:extLst>
                <a:ext uri="{FF2B5EF4-FFF2-40B4-BE49-F238E27FC236}">
                  <a16:creationId xmlns:a16="http://schemas.microsoft.com/office/drawing/2014/main" id="{D24ED3F9-2824-47BC-9EF0-B49D66E13F5A}"/>
                </a:ext>
              </a:extLst>
            </p:cNvPr>
            <p:cNvGraphicFramePr>
              <a:graphicFrameLocks noChangeAspect="1"/>
            </p:cNvGraphicFramePr>
            <p:nvPr/>
          </p:nvGraphicFramePr>
          <p:xfrm>
            <a:off x="2926" y="2500"/>
            <a:ext cx="249" cy="267"/>
          </p:xfrm>
          <a:graphic>
            <a:graphicData uri="http://schemas.openxmlformats.org/presentationml/2006/ole">
              <mc:AlternateContent xmlns:mc="http://schemas.openxmlformats.org/markup-compatibility/2006">
                <mc:Choice xmlns:v="urn:schemas-microsoft-com:vml" Requires="v">
                  <p:oleObj name="Equation" r:id="rId5" imgW="127080" imgH="228600" progId="">
                    <p:embed/>
                  </p:oleObj>
                </mc:Choice>
                <mc:Fallback>
                  <p:oleObj name="Equation" r:id="rId5" imgW="127080" imgH="228600" progId="">
                    <p:embed/>
                    <p:pic>
                      <p:nvPicPr>
                        <p:cNvPr id="140" name="Object 146">
                          <a:extLst>
                            <a:ext uri="{FF2B5EF4-FFF2-40B4-BE49-F238E27FC236}">
                              <a16:creationId xmlns:a16="http://schemas.microsoft.com/office/drawing/2014/main" id="{03D0FC7A-A6CE-4567-B69A-740A732412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 y="2500"/>
                          <a:ext cx="249" cy="267"/>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14" name="Line 53">
              <a:extLst>
                <a:ext uri="{FF2B5EF4-FFF2-40B4-BE49-F238E27FC236}">
                  <a16:creationId xmlns:a16="http://schemas.microsoft.com/office/drawing/2014/main" id="{2BC141D0-B946-42A6-9945-7336EE5FDC08}"/>
                </a:ext>
              </a:extLst>
            </p:cNvPr>
            <p:cNvSpPr>
              <a:spLocks noChangeShapeType="1"/>
            </p:cNvSpPr>
            <p:nvPr/>
          </p:nvSpPr>
          <p:spPr bwMode="auto">
            <a:xfrm>
              <a:off x="2030" y="2565"/>
              <a:ext cx="0" cy="227"/>
            </a:xfrm>
            <a:prstGeom prst="line">
              <a:avLst/>
            </a:prstGeom>
            <a:noFill/>
            <a:ln w="19050" cap="sq">
              <a:solidFill>
                <a:srgbClr val="0000FF"/>
              </a:solidFill>
              <a:round/>
              <a:headEnd type="none" w="sm" len="sm"/>
              <a:tailEnd type="none" w="sm" len="sm"/>
            </a:ln>
          </p:spPr>
          <p:txBody>
            <a:bodyPr wrap="none"/>
            <a:lstStyle/>
            <a:p>
              <a:endParaRPr lang="zh-CN" altLang="en-US"/>
            </a:p>
          </p:txBody>
        </p:sp>
        <p:sp>
          <p:nvSpPr>
            <p:cNvPr id="15" name="Line 55">
              <a:extLst>
                <a:ext uri="{FF2B5EF4-FFF2-40B4-BE49-F238E27FC236}">
                  <a16:creationId xmlns:a16="http://schemas.microsoft.com/office/drawing/2014/main" id="{B21D0EE3-AF48-498F-9FE0-B9DB5FD4FE45}"/>
                </a:ext>
              </a:extLst>
            </p:cNvPr>
            <p:cNvSpPr>
              <a:spLocks noChangeShapeType="1"/>
            </p:cNvSpPr>
            <p:nvPr/>
          </p:nvSpPr>
          <p:spPr bwMode="auto">
            <a:xfrm>
              <a:off x="3260" y="2656"/>
              <a:ext cx="685" cy="0"/>
            </a:xfrm>
            <a:prstGeom prst="line">
              <a:avLst/>
            </a:prstGeom>
            <a:noFill/>
            <a:ln w="22225" cap="sq">
              <a:solidFill>
                <a:srgbClr val="0000FF"/>
              </a:solidFill>
              <a:round/>
              <a:headEnd type="none" w="sm" len="sm"/>
              <a:tailEnd type="triangle" w="med" len="med"/>
            </a:ln>
          </p:spPr>
          <p:txBody>
            <a:bodyPr wrap="none"/>
            <a:lstStyle/>
            <a:p>
              <a:endParaRPr lang="zh-CN" altLang="en-US"/>
            </a:p>
          </p:txBody>
        </p:sp>
        <p:sp>
          <p:nvSpPr>
            <p:cNvPr id="16" name="Line 56">
              <a:extLst>
                <a:ext uri="{FF2B5EF4-FFF2-40B4-BE49-F238E27FC236}">
                  <a16:creationId xmlns:a16="http://schemas.microsoft.com/office/drawing/2014/main" id="{A86AC0B3-5F28-4C2E-887D-38F0EF133D1C}"/>
                </a:ext>
              </a:extLst>
            </p:cNvPr>
            <p:cNvSpPr>
              <a:spLocks noChangeShapeType="1"/>
            </p:cNvSpPr>
            <p:nvPr/>
          </p:nvSpPr>
          <p:spPr bwMode="auto">
            <a:xfrm>
              <a:off x="2030" y="2656"/>
              <a:ext cx="800" cy="0"/>
            </a:xfrm>
            <a:prstGeom prst="line">
              <a:avLst/>
            </a:prstGeom>
            <a:noFill/>
            <a:ln w="19050" cap="sq">
              <a:solidFill>
                <a:srgbClr val="0000FF"/>
              </a:solidFill>
              <a:round/>
              <a:headEnd type="triangle" w="med" len="med"/>
              <a:tailEnd type="none" w="sm" len="sm"/>
            </a:ln>
          </p:spPr>
          <p:txBody>
            <a:bodyPr wrap="none"/>
            <a:lstStyle/>
            <a:p>
              <a:endParaRPr lang="zh-CN" altLang="en-US"/>
            </a:p>
          </p:txBody>
        </p:sp>
      </p:grpSp>
      <p:sp>
        <p:nvSpPr>
          <p:cNvPr id="17" name="Line 325">
            <a:extLst>
              <a:ext uri="{FF2B5EF4-FFF2-40B4-BE49-F238E27FC236}">
                <a16:creationId xmlns:a16="http://schemas.microsoft.com/office/drawing/2014/main" id="{7F2EAC62-0578-4519-81C3-DDCB1F56CBA4}"/>
              </a:ext>
            </a:extLst>
          </p:cNvPr>
          <p:cNvSpPr>
            <a:spLocks noChangeShapeType="1"/>
          </p:cNvSpPr>
          <p:nvPr/>
        </p:nvSpPr>
        <p:spPr bwMode="auto">
          <a:xfrm rot="120000" flipV="1">
            <a:off x="2643442" y="1045369"/>
            <a:ext cx="4752150" cy="395196"/>
          </a:xfrm>
          <a:prstGeom prst="line">
            <a:avLst/>
          </a:prstGeom>
          <a:noFill/>
          <a:ln w="28575">
            <a:solidFill>
              <a:srgbClr val="FF0000"/>
            </a:solidFill>
            <a:round/>
            <a:headEnd/>
            <a:tailEnd/>
          </a:ln>
        </p:spPr>
        <p:txBody>
          <a:bodyPr wrap="none" lIns="81619" tIns="40810" rIns="81619" bIns="40810" anchor="ctr"/>
          <a:lstStyle/>
          <a:p>
            <a:endParaRPr lang="zh-CN" altLang="en-US"/>
          </a:p>
        </p:txBody>
      </p:sp>
      <p:sp>
        <p:nvSpPr>
          <p:cNvPr id="18" name="Line 326">
            <a:extLst>
              <a:ext uri="{FF2B5EF4-FFF2-40B4-BE49-F238E27FC236}">
                <a16:creationId xmlns:a16="http://schemas.microsoft.com/office/drawing/2014/main" id="{95062687-5414-49A9-A243-1C56668B9EA7}"/>
              </a:ext>
            </a:extLst>
          </p:cNvPr>
          <p:cNvSpPr>
            <a:spLocks noChangeShapeType="1"/>
          </p:cNvSpPr>
          <p:nvPr/>
        </p:nvSpPr>
        <p:spPr bwMode="auto">
          <a:xfrm>
            <a:off x="2643442" y="1067986"/>
            <a:ext cx="4788655" cy="339249"/>
          </a:xfrm>
          <a:prstGeom prst="line">
            <a:avLst/>
          </a:prstGeom>
          <a:noFill/>
          <a:ln w="28575">
            <a:solidFill>
              <a:schemeClr val="tx1"/>
            </a:solidFill>
            <a:round/>
            <a:headEnd/>
            <a:tailEnd/>
          </a:ln>
        </p:spPr>
        <p:txBody>
          <a:bodyPr wrap="none" lIns="81619" tIns="40810" rIns="81619" bIns="40810" anchor="ctr"/>
          <a:lstStyle/>
          <a:p>
            <a:endParaRPr lang="zh-CN" altLang="en-US"/>
          </a:p>
        </p:txBody>
      </p:sp>
      <p:sp>
        <p:nvSpPr>
          <p:cNvPr id="19" name="Oval 335">
            <a:extLst>
              <a:ext uri="{FF2B5EF4-FFF2-40B4-BE49-F238E27FC236}">
                <a16:creationId xmlns:a16="http://schemas.microsoft.com/office/drawing/2014/main" id="{B330E80B-A7BB-4A29-B43E-A0767BC5F227}"/>
              </a:ext>
            </a:extLst>
          </p:cNvPr>
          <p:cNvSpPr>
            <a:spLocks noChangeArrowheads="1"/>
          </p:cNvSpPr>
          <p:nvPr/>
        </p:nvSpPr>
        <p:spPr bwMode="auto">
          <a:xfrm>
            <a:off x="7071797" y="872769"/>
            <a:ext cx="692030" cy="518992"/>
          </a:xfrm>
          <a:prstGeom prst="ellipse">
            <a:avLst/>
          </a:prstGeom>
          <a:solidFill>
            <a:srgbClr val="00FF00">
              <a:alpha val="61960"/>
            </a:srgbClr>
          </a:solidFill>
          <a:ln w="22225" algn="ctr">
            <a:solidFill>
              <a:schemeClr val="tx1"/>
            </a:solidFill>
            <a:round/>
            <a:headEnd/>
            <a:tailEnd/>
          </a:ln>
        </p:spPr>
        <p:txBody>
          <a:bodyPr wrap="none" lIns="81619" tIns="40810" rIns="81619" bIns="40810" anchor="ctr"/>
          <a:lstStyle/>
          <a:p>
            <a:pPr algn="ctr"/>
            <a:endParaRPr lang="zh-CN" altLang="zh-CN">
              <a:ea typeface="楷体_GB2312" pitchFamily="49" charset="-122"/>
            </a:endParaRPr>
          </a:p>
        </p:txBody>
      </p:sp>
      <p:sp>
        <p:nvSpPr>
          <p:cNvPr id="20" name="Oval 336">
            <a:extLst>
              <a:ext uri="{FF2B5EF4-FFF2-40B4-BE49-F238E27FC236}">
                <a16:creationId xmlns:a16="http://schemas.microsoft.com/office/drawing/2014/main" id="{D8E39835-CF01-4DB5-A904-04F0B4C4F57B}"/>
              </a:ext>
            </a:extLst>
          </p:cNvPr>
          <p:cNvSpPr>
            <a:spLocks noChangeArrowheads="1"/>
          </p:cNvSpPr>
          <p:nvPr/>
        </p:nvSpPr>
        <p:spPr bwMode="auto">
          <a:xfrm>
            <a:off x="7100367" y="1132265"/>
            <a:ext cx="692030" cy="517802"/>
          </a:xfrm>
          <a:prstGeom prst="ellipse">
            <a:avLst/>
          </a:prstGeom>
          <a:solidFill>
            <a:srgbClr val="FF9933">
              <a:alpha val="90979"/>
            </a:srgbClr>
          </a:solidFill>
          <a:ln w="22225" algn="ctr">
            <a:solidFill>
              <a:schemeClr val="tx1"/>
            </a:solidFill>
            <a:round/>
            <a:headEnd/>
            <a:tailEnd/>
          </a:ln>
        </p:spPr>
        <p:txBody>
          <a:bodyPr wrap="none" lIns="81619" tIns="40810" rIns="81619" bIns="40810" anchor="ctr"/>
          <a:lstStyle/>
          <a:p>
            <a:pPr algn="ctr"/>
            <a:endParaRPr lang="zh-CN" altLang="zh-CN">
              <a:ea typeface="楷体_GB2312" pitchFamily="49" charset="-122"/>
            </a:endParaRPr>
          </a:p>
        </p:txBody>
      </p:sp>
      <p:grpSp>
        <p:nvGrpSpPr>
          <p:cNvPr id="21" name="Group 13">
            <a:extLst>
              <a:ext uri="{FF2B5EF4-FFF2-40B4-BE49-F238E27FC236}">
                <a16:creationId xmlns:a16="http://schemas.microsoft.com/office/drawing/2014/main" id="{3B47DC5C-E6D1-4D4C-9F66-BD7B3951760D}"/>
              </a:ext>
            </a:extLst>
          </p:cNvPr>
          <p:cNvGrpSpPr>
            <a:grpSpLocks/>
          </p:cNvGrpSpPr>
          <p:nvPr/>
        </p:nvGrpSpPr>
        <p:grpSpPr bwMode="auto">
          <a:xfrm>
            <a:off x="1835545" y="1041799"/>
            <a:ext cx="671396" cy="354724"/>
            <a:chOff x="1418" y="1922"/>
            <a:chExt cx="534" cy="282"/>
          </a:xfrm>
        </p:grpSpPr>
        <p:sp>
          <p:nvSpPr>
            <p:cNvPr id="22" name="Line 56">
              <a:extLst>
                <a:ext uri="{FF2B5EF4-FFF2-40B4-BE49-F238E27FC236}">
                  <a16:creationId xmlns:a16="http://schemas.microsoft.com/office/drawing/2014/main" id="{8777951A-AB1D-4938-BABD-9407CE60D78B}"/>
                </a:ext>
              </a:extLst>
            </p:cNvPr>
            <p:cNvSpPr>
              <a:spLocks noChangeShapeType="1"/>
            </p:cNvSpPr>
            <p:nvPr/>
          </p:nvSpPr>
          <p:spPr bwMode="auto">
            <a:xfrm>
              <a:off x="1552" y="1930"/>
              <a:ext cx="400" cy="0"/>
            </a:xfrm>
            <a:prstGeom prst="line">
              <a:avLst/>
            </a:prstGeom>
            <a:noFill/>
            <a:ln w="19050" cap="sq">
              <a:solidFill>
                <a:schemeClr val="tx1"/>
              </a:solidFill>
              <a:prstDash val="sysDash"/>
              <a:round/>
              <a:headEnd/>
              <a:tailEnd type="none" w="sm" len="sm"/>
            </a:ln>
          </p:spPr>
          <p:txBody>
            <a:bodyPr wrap="none"/>
            <a:lstStyle/>
            <a:p>
              <a:endParaRPr lang="zh-CN" altLang="en-US"/>
            </a:p>
          </p:txBody>
        </p:sp>
        <p:sp>
          <p:nvSpPr>
            <p:cNvPr id="23" name="Line 56">
              <a:extLst>
                <a:ext uri="{FF2B5EF4-FFF2-40B4-BE49-F238E27FC236}">
                  <a16:creationId xmlns:a16="http://schemas.microsoft.com/office/drawing/2014/main" id="{B76E17EB-7949-4F28-91BD-F29FE02FF337}"/>
                </a:ext>
              </a:extLst>
            </p:cNvPr>
            <p:cNvSpPr>
              <a:spLocks noChangeShapeType="1"/>
            </p:cNvSpPr>
            <p:nvPr/>
          </p:nvSpPr>
          <p:spPr bwMode="auto">
            <a:xfrm>
              <a:off x="1552" y="2200"/>
              <a:ext cx="400" cy="0"/>
            </a:xfrm>
            <a:prstGeom prst="line">
              <a:avLst/>
            </a:prstGeom>
            <a:noFill/>
            <a:ln w="19050" cap="sq">
              <a:solidFill>
                <a:schemeClr val="tx1"/>
              </a:solidFill>
              <a:prstDash val="sysDash"/>
              <a:round/>
              <a:headEnd/>
              <a:tailEnd type="none" w="sm" len="sm"/>
            </a:ln>
          </p:spPr>
          <p:txBody>
            <a:bodyPr wrap="none"/>
            <a:lstStyle/>
            <a:p>
              <a:endParaRPr lang="zh-CN" altLang="en-US"/>
            </a:p>
          </p:txBody>
        </p:sp>
        <p:sp>
          <p:nvSpPr>
            <p:cNvPr id="24" name="Line 54">
              <a:extLst>
                <a:ext uri="{FF2B5EF4-FFF2-40B4-BE49-F238E27FC236}">
                  <a16:creationId xmlns:a16="http://schemas.microsoft.com/office/drawing/2014/main" id="{A29BDFF0-DEE3-4B30-9643-762E9E44D221}"/>
                </a:ext>
              </a:extLst>
            </p:cNvPr>
            <p:cNvSpPr>
              <a:spLocks noChangeShapeType="1"/>
            </p:cNvSpPr>
            <p:nvPr/>
          </p:nvSpPr>
          <p:spPr bwMode="auto">
            <a:xfrm>
              <a:off x="1751" y="1926"/>
              <a:ext cx="0" cy="268"/>
            </a:xfrm>
            <a:prstGeom prst="line">
              <a:avLst/>
            </a:prstGeom>
            <a:noFill/>
            <a:ln w="22225" cap="sq">
              <a:solidFill>
                <a:schemeClr val="tx1"/>
              </a:solidFill>
              <a:round/>
              <a:headEnd type="triangle" w="sm" len="sm"/>
              <a:tailEnd type="triangle" w="sm" len="sm"/>
            </a:ln>
          </p:spPr>
          <p:txBody>
            <a:bodyPr wrap="none"/>
            <a:lstStyle/>
            <a:p>
              <a:endParaRPr lang="zh-CN" altLang="en-US"/>
            </a:p>
          </p:txBody>
        </p:sp>
        <p:graphicFrame>
          <p:nvGraphicFramePr>
            <p:cNvPr id="25" name="Object 147">
              <a:extLst>
                <a:ext uri="{FF2B5EF4-FFF2-40B4-BE49-F238E27FC236}">
                  <a16:creationId xmlns:a16="http://schemas.microsoft.com/office/drawing/2014/main" id="{C64ACE87-6222-4603-9350-83A5B7B9835C}"/>
                </a:ext>
              </a:extLst>
            </p:cNvPr>
            <p:cNvGraphicFramePr>
              <a:graphicFrameLocks noChangeAspect="1"/>
            </p:cNvGraphicFramePr>
            <p:nvPr/>
          </p:nvGraphicFramePr>
          <p:xfrm>
            <a:off x="1418" y="1922"/>
            <a:ext cx="321" cy="282"/>
          </p:xfrm>
          <a:graphic>
            <a:graphicData uri="http://schemas.openxmlformats.org/presentationml/2006/ole">
              <mc:AlternateContent xmlns:mc="http://schemas.openxmlformats.org/markup-compatibility/2006">
                <mc:Choice xmlns:v="urn:schemas-microsoft-com:vml" Requires="v">
                  <p:oleObj name="Equation" r:id="rId7" imgW="177840" imgH="228600" progId="">
                    <p:embed/>
                  </p:oleObj>
                </mc:Choice>
                <mc:Fallback>
                  <p:oleObj name="Equation" r:id="rId7" imgW="177840" imgH="228600" progId="">
                    <p:embed/>
                    <p:pic>
                      <p:nvPicPr>
                        <p:cNvPr id="152" name="Object 147">
                          <a:extLst>
                            <a:ext uri="{FF2B5EF4-FFF2-40B4-BE49-F238E27FC236}">
                              <a16:creationId xmlns:a16="http://schemas.microsoft.com/office/drawing/2014/main" id="{8C8CAB41-04BC-4410-B4B0-932AAA7168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8" y="1922"/>
                          <a:ext cx="321"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组合 37">
            <a:extLst>
              <a:ext uri="{FF2B5EF4-FFF2-40B4-BE49-F238E27FC236}">
                <a16:creationId xmlns:a16="http://schemas.microsoft.com/office/drawing/2014/main" id="{2C4C25E2-7DD0-40D6-87EF-936CC3D172F4}"/>
              </a:ext>
            </a:extLst>
          </p:cNvPr>
          <p:cNvGrpSpPr>
            <a:grpSpLocks/>
          </p:cNvGrpSpPr>
          <p:nvPr/>
        </p:nvGrpSpPr>
        <p:grpSpPr bwMode="auto">
          <a:xfrm>
            <a:off x="2441864" y="1345337"/>
            <a:ext cx="461883" cy="499947"/>
            <a:chOff x="2393950" y="4014788"/>
            <a:chExt cx="460375" cy="666750"/>
          </a:xfrm>
        </p:grpSpPr>
        <p:graphicFrame>
          <p:nvGraphicFramePr>
            <p:cNvPr id="27" name="Object 148">
              <a:extLst>
                <a:ext uri="{FF2B5EF4-FFF2-40B4-BE49-F238E27FC236}">
                  <a16:creationId xmlns:a16="http://schemas.microsoft.com/office/drawing/2014/main" id="{75BAFB9B-7C2A-4F95-9006-C2E7519855AE}"/>
                </a:ext>
              </a:extLst>
            </p:cNvPr>
            <p:cNvGraphicFramePr>
              <a:graphicFrameLocks noChangeAspect="1"/>
            </p:cNvGraphicFramePr>
            <p:nvPr/>
          </p:nvGraphicFramePr>
          <p:xfrm>
            <a:off x="2393950" y="4029075"/>
            <a:ext cx="460375" cy="652463"/>
          </p:xfrm>
          <a:graphic>
            <a:graphicData uri="http://schemas.openxmlformats.org/presentationml/2006/ole">
              <mc:AlternateContent xmlns:mc="http://schemas.openxmlformats.org/markup-compatibility/2006">
                <mc:Choice xmlns:v="urn:schemas-microsoft-com:vml" Requires="v">
                  <p:oleObj name="Equation" r:id="rId9" imgW="203400" imgH="292320" progId="">
                    <p:embed/>
                  </p:oleObj>
                </mc:Choice>
                <mc:Fallback>
                  <p:oleObj name="Equation" r:id="rId9" imgW="203400" imgH="292320" progId="">
                    <p:embed/>
                    <p:pic>
                      <p:nvPicPr>
                        <p:cNvPr id="154" name="Object 148">
                          <a:extLst>
                            <a:ext uri="{FF2B5EF4-FFF2-40B4-BE49-F238E27FC236}">
                              <a16:creationId xmlns:a16="http://schemas.microsoft.com/office/drawing/2014/main" id="{286490F5-3D9F-4216-AF9B-58CE4D6F08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3950" y="4029075"/>
                          <a:ext cx="460375"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Oval 61">
              <a:extLst>
                <a:ext uri="{FF2B5EF4-FFF2-40B4-BE49-F238E27FC236}">
                  <a16:creationId xmlns:a16="http://schemas.microsoft.com/office/drawing/2014/main" id="{3EAFB01C-B5FF-4CF7-92F6-20FE9BE6E005}"/>
                </a:ext>
              </a:extLst>
            </p:cNvPr>
            <p:cNvSpPr>
              <a:spLocks noChangeAspect="1" noChangeArrowheads="1"/>
            </p:cNvSpPr>
            <p:nvPr/>
          </p:nvSpPr>
          <p:spPr bwMode="auto">
            <a:xfrm>
              <a:off x="2509440" y="4014788"/>
              <a:ext cx="101251" cy="100013"/>
            </a:xfrm>
            <a:prstGeom prst="ellipse">
              <a:avLst/>
            </a:prstGeom>
            <a:solidFill>
              <a:srgbClr val="FF0000"/>
            </a:solidFill>
            <a:ln w="9525">
              <a:solidFill>
                <a:srgbClr val="000000"/>
              </a:solidFill>
              <a:round/>
              <a:headEnd/>
              <a:tailEnd/>
            </a:ln>
          </p:spPr>
          <p:txBody>
            <a:bodyPr wrap="none" anchor="ctr"/>
            <a:lstStyle/>
            <a:p>
              <a:pPr algn="ctr"/>
              <a:endParaRPr lang="zh-CN" altLang="en-US">
                <a:solidFill>
                  <a:srgbClr val="000000"/>
                </a:solidFill>
                <a:ea typeface="楷体_GB2312" pitchFamily="49" charset="-122"/>
              </a:endParaRPr>
            </a:p>
          </p:txBody>
        </p:sp>
      </p:grpSp>
      <p:grpSp>
        <p:nvGrpSpPr>
          <p:cNvPr id="29" name="组合 38">
            <a:extLst>
              <a:ext uri="{FF2B5EF4-FFF2-40B4-BE49-F238E27FC236}">
                <a16:creationId xmlns:a16="http://schemas.microsoft.com/office/drawing/2014/main" id="{00FA77AA-BDEE-4EBE-AA72-8C8CD73234A3}"/>
              </a:ext>
            </a:extLst>
          </p:cNvPr>
          <p:cNvGrpSpPr>
            <a:grpSpLocks/>
          </p:cNvGrpSpPr>
          <p:nvPr/>
        </p:nvGrpSpPr>
        <p:grpSpPr bwMode="auto">
          <a:xfrm>
            <a:off x="2430754" y="554654"/>
            <a:ext cx="442835" cy="523754"/>
            <a:chOff x="2382838" y="2981325"/>
            <a:chExt cx="442912" cy="700088"/>
          </a:xfrm>
        </p:grpSpPr>
        <p:graphicFrame>
          <p:nvGraphicFramePr>
            <p:cNvPr id="30" name="Object 149">
              <a:extLst>
                <a:ext uri="{FF2B5EF4-FFF2-40B4-BE49-F238E27FC236}">
                  <a16:creationId xmlns:a16="http://schemas.microsoft.com/office/drawing/2014/main" id="{52B442A6-E87F-42AE-8B54-F10DF3D10D69}"/>
                </a:ext>
              </a:extLst>
            </p:cNvPr>
            <p:cNvGraphicFramePr>
              <a:graphicFrameLocks noChangeAspect="1"/>
            </p:cNvGraphicFramePr>
            <p:nvPr/>
          </p:nvGraphicFramePr>
          <p:xfrm>
            <a:off x="2382838" y="2981325"/>
            <a:ext cx="442912" cy="611188"/>
          </p:xfrm>
          <a:graphic>
            <a:graphicData uri="http://schemas.openxmlformats.org/presentationml/2006/ole">
              <mc:AlternateContent xmlns:mc="http://schemas.openxmlformats.org/markup-compatibility/2006">
                <mc:Choice xmlns:v="urn:schemas-microsoft-com:vml" Requires="v">
                  <p:oleObj name="Equation" r:id="rId11" imgW="190440" imgH="292320" progId="">
                    <p:embed/>
                  </p:oleObj>
                </mc:Choice>
                <mc:Fallback>
                  <p:oleObj name="Equation" r:id="rId11" imgW="190440" imgH="292320" progId="">
                    <p:embed/>
                    <p:pic>
                      <p:nvPicPr>
                        <p:cNvPr id="157" name="Object 149">
                          <a:extLst>
                            <a:ext uri="{FF2B5EF4-FFF2-40B4-BE49-F238E27FC236}">
                              <a16:creationId xmlns:a16="http://schemas.microsoft.com/office/drawing/2014/main" id="{2E5437E5-7AD2-4C4D-9D54-B6E148DEC2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2838" y="2981325"/>
                          <a:ext cx="442912"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Oval 61">
              <a:extLst>
                <a:ext uri="{FF2B5EF4-FFF2-40B4-BE49-F238E27FC236}">
                  <a16:creationId xmlns:a16="http://schemas.microsoft.com/office/drawing/2014/main" id="{2D75D8EC-2345-4684-9EED-397FB55162E7}"/>
                </a:ext>
              </a:extLst>
            </p:cNvPr>
            <p:cNvSpPr>
              <a:spLocks noChangeAspect="1" noChangeArrowheads="1"/>
            </p:cNvSpPr>
            <p:nvPr/>
          </p:nvSpPr>
          <p:spPr bwMode="auto">
            <a:xfrm>
              <a:off x="2500313" y="3582764"/>
              <a:ext cx="100012" cy="98649"/>
            </a:xfrm>
            <a:prstGeom prst="ellipse">
              <a:avLst/>
            </a:prstGeom>
            <a:solidFill>
              <a:schemeClr val="tx1"/>
            </a:solidFill>
            <a:ln w="9525">
              <a:solidFill>
                <a:srgbClr val="000000"/>
              </a:solidFill>
              <a:round/>
              <a:headEnd/>
              <a:tailEnd/>
            </a:ln>
          </p:spPr>
          <p:txBody>
            <a:bodyPr wrap="none" anchor="ctr"/>
            <a:lstStyle/>
            <a:p>
              <a:pPr algn="ctr"/>
              <a:endParaRPr lang="zh-CN" altLang="en-US">
                <a:solidFill>
                  <a:srgbClr val="000000"/>
                </a:solidFill>
                <a:ea typeface="楷体_GB2312" pitchFamily="49" charset="-122"/>
              </a:endParaRPr>
            </a:p>
          </p:txBody>
        </p:sp>
      </p:grpSp>
      <p:grpSp>
        <p:nvGrpSpPr>
          <p:cNvPr id="32" name="Group 24">
            <a:extLst>
              <a:ext uri="{FF2B5EF4-FFF2-40B4-BE49-F238E27FC236}">
                <a16:creationId xmlns:a16="http://schemas.microsoft.com/office/drawing/2014/main" id="{05A89608-0916-48E4-B16F-6C2A10BE5BB5}"/>
              </a:ext>
            </a:extLst>
          </p:cNvPr>
          <p:cNvGrpSpPr>
            <a:grpSpLocks/>
          </p:cNvGrpSpPr>
          <p:nvPr/>
        </p:nvGrpSpPr>
        <p:grpSpPr bwMode="auto">
          <a:xfrm>
            <a:off x="4944917" y="329702"/>
            <a:ext cx="266654" cy="1703390"/>
            <a:chOff x="3886" y="1420"/>
            <a:chExt cx="212" cy="1352"/>
          </a:xfrm>
        </p:grpSpPr>
        <p:sp>
          <p:nvSpPr>
            <p:cNvPr id="33" name="Rectangle 6" descr="深色下对角线">
              <a:extLst>
                <a:ext uri="{FF2B5EF4-FFF2-40B4-BE49-F238E27FC236}">
                  <a16:creationId xmlns:a16="http://schemas.microsoft.com/office/drawing/2014/main" id="{03188739-B121-498A-B5FA-C813FD108D56}"/>
                </a:ext>
              </a:extLst>
            </p:cNvPr>
            <p:cNvSpPr>
              <a:spLocks noChangeArrowheads="1"/>
            </p:cNvSpPr>
            <p:nvPr/>
          </p:nvSpPr>
          <p:spPr bwMode="auto">
            <a:xfrm>
              <a:off x="3936" y="2507"/>
              <a:ext cx="110" cy="265"/>
            </a:xfrm>
            <a:prstGeom prst="rect">
              <a:avLst/>
            </a:prstGeom>
            <a:blipFill dpi="0" rotWithShape="0">
              <a:blip r:embed="rId13"/>
              <a:srcRect/>
              <a:tile tx="0" ty="0" sx="100000" sy="100000" flip="none" algn="tl"/>
            </a:blipFill>
            <a:ln w="9525">
              <a:solidFill>
                <a:schemeClr val="tx1"/>
              </a:solidFill>
              <a:miter lim="800000"/>
              <a:headEnd/>
              <a:tailEnd/>
            </a:ln>
          </p:spPr>
          <p:txBody>
            <a:bodyPr wrap="none" anchor="ctr"/>
            <a:lstStyle/>
            <a:p>
              <a:pPr algn="ctr"/>
              <a:endParaRPr lang="zh-CN" altLang="zh-CN">
                <a:ea typeface="楷体_GB2312" pitchFamily="49" charset="-122"/>
              </a:endParaRPr>
            </a:p>
          </p:txBody>
        </p:sp>
        <p:sp>
          <p:nvSpPr>
            <p:cNvPr id="34" name="Oval 327">
              <a:extLst>
                <a:ext uri="{FF2B5EF4-FFF2-40B4-BE49-F238E27FC236}">
                  <a16:creationId xmlns:a16="http://schemas.microsoft.com/office/drawing/2014/main" id="{801FD7C5-C569-4E60-A0DD-485EEF8BA78D}"/>
                </a:ext>
              </a:extLst>
            </p:cNvPr>
            <p:cNvSpPr>
              <a:spLocks noChangeArrowheads="1"/>
            </p:cNvSpPr>
            <p:nvPr/>
          </p:nvSpPr>
          <p:spPr bwMode="auto">
            <a:xfrm>
              <a:off x="3886" y="1684"/>
              <a:ext cx="212" cy="823"/>
            </a:xfrm>
            <a:prstGeom prst="ellipse">
              <a:avLst/>
            </a:prstGeom>
            <a:solidFill>
              <a:schemeClr val="accent1"/>
            </a:solidFill>
            <a:ln w="9525">
              <a:solidFill>
                <a:srgbClr val="006666"/>
              </a:solidFill>
              <a:round/>
              <a:headEnd/>
              <a:tailEnd/>
            </a:ln>
          </p:spPr>
          <p:txBody>
            <a:bodyPr wrap="none" anchor="ctr"/>
            <a:lstStyle/>
            <a:p>
              <a:pPr algn="ctr"/>
              <a:endParaRPr lang="zh-CN" altLang="zh-CN">
                <a:ea typeface="楷体_GB2312" pitchFamily="49" charset="-122"/>
              </a:endParaRPr>
            </a:p>
          </p:txBody>
        </p:sp>
        <p:sp>
          <p:nvSpPr>
            <p:cNvPr id="35" name="Rectangle 5" descr="深色下对角线">
              <a:extLst>
                <a:ext uri="{FF2B5EF4-FFF2-40B4-BE49-F238E27FC236}">
                  <a16:creationId xmlns:a16="http://schemas.microsoft.com/office/drawing/2014/main" id="{3C057B8D-89F3-49FB-B13A-07603D7BC9A3}"/>
                </a:ext>
              </a:extLst>
            </p:cNvPr>
            <p:cNvSpPr>
              <a:spLocks noChangeArrowheads="1"/>
            </p:cNvSpPr>
            <p:nvPr/>
          </p:nvSpPr>
          <p:spPr bwMode="auto">
            <a:xfrm>
              <a:off x="3936" y="1420"/>
              <a:ext cx="110" cy="265"/>
            </a:xfrm>
            <a:prstGeom prst="rect">
              <a:avLst/>
            </a:prstGeom>
            <a:blipFill dpi="0" rotWithShape="0">
              <a:blip r:embed="rId13"/>
              <a:srcRect/>
              <a:tile tx="0" ty="0" sx="100000" sy="100000" flip="none" algn="tl"/>
            </a:blipFill>
            <a:ln w="9525">
              <a:solidFill>
                <a:schemeClr val="tx1"/>
              </a:solidFill>
              <a:miter lim="800000"/>
              <a:headEnd/>
              <a:tailEnd/>
            </a:ln>
          </p:spPr>
          <p:txBody>
            <a:bodyPr wrap="none" anchor="ctr"/>
            <a:lstStyle/>
            <a:p>
              <a:pPr algn="ctr"/>
              <a:endParaRPr lang="zh-CN" altLang="zh-CN">
                <a:ea typeface="楷体_GB2312" pitchFamily="49" charset="-122"/>
              </a:endParaRPr>
            </a:p>
          </p:txBody>
        </p:sp>
      </p:grpSp>
      <p:grpSp>
        <p:nvGrpSpPr>
          <p:cNvPr id="36" name="Group 28">
            <a:extLst>
              <a:ext uri="{FF2B5EF4-FFF2-40B4-BE49-F238E27FC236}">
                <a16:creationId xmlns:a16="http://schemas.microsoft.com/office/drawing/2014/main" id="{009353A5-683B-4A70-8463-F3F2A454DD69}"/>
              </a:ext>
            </a:extLst>
          </p:cNvPr>
          <p:cNvGrpSpPr>
            <a:grpSpLocks/>
          </p:cNvGrpSpPr>
          <p:nvPr/>
        </p:nvGrpSpPr>
        <p:grpSpPr bwMode="auto">
          <a:xfrm>
            <a:off x="4692548" y="747782"/>
            <a:ext cx="423789" cy="1027272"/>
            <a:chOff x="3686" y="1689"/>
            <a:chExt cx="336" cy="815"/>
          </a:xfrm>
        </p:grpSpPr>
        <p:sp>
          <p:nvSpPr>
            <p:cNvPr id="37" name="Line 14">
              <a:extLst>
                <a:ext uri="{FF2B5EF4-FFF2-40B4-BE49-F238E27FC236}">
                  <a16:creationId xmlns:a16="http://schemas.microsoft.com/office/drawing/2014/main" id="{C54DAE5E-FA75-4652-A37C-56B130FE385D}"/>
                </a:ext>
              </a:extLst>
            </p:cNvPr>
            <p:cNvSpPr>
              <a:spLocks noChangeShapeType="1"/>
            </p:cNvSpPr>
            <p:nvPr/>
          </p:nvSpPr>
          <p:spPr bwMode="auto">
            <a:xfrm flipH="1">
              <a:off x="3686" y="1691"/>
              <a:ext cx="330"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38" name="Line 15">
              <a:extLst>
                <a:ext uri="{FF2B5EF4-FFF2-40B4-BE49-F238E27FC236}">
                  <a16:creationId xmlns:a16="http://schemas.microsoft.com/office/drawing/2014/main" id="{030E3229-9F21-4F13-9539-0CD8D1034018}"/>
                </a:ext>
              </a:extLst>
            </p:cNvPr>
            <p:cNvSpPr>
              <a:spLocks noChangeShapeType="1"/>
            </p:cNvSpPr>
            <p:nvPr/>
          </p:nvSpPr>
          <p:spPr bwMode="auto">
            <a:xfrm flipH="1">
              <a:off x="3692" y="2500"/>
              <a:ext cx="330" cy="0"/>
            </a:xfrm>
            <a:prstGeom prst="line">
              <a:avLst/>
            </a:prstGeom>
            <a:noFill/>
            <a:ln w="12700">
              <a:solidFill>
                <a:schemeClr val="tx1"/>
              </a:solidFill>
              <a:prstDash val="dash"/>
              <a:round/>
              <a:headEnd type="none" w="sm" len="lg"/>
              <a:tailEnd type="none" w="sm" len="lg"/>
            </a:ln>
          </p:spPr>
          <p:txBody>
            <a:bodyPr wrap="none" anchor="ctr"/>
            <a:lstStyle/>
            <a:p>
              <a:endParaRPr lang="zh-CN" altLang="en-US"/>
            </a:p>
          </p:txBody>
        </p:sp>
        <p:sp>
          <p:nvSpPr>
            <p:cNvPr id="39" name="Freeform 33">
              <a:extLst>
                <a:ext uri="{FF2B5EF4-FFF2-40B4-BE49-F238E27FC236}">
                  <a16:creationId xmlns:a16="http://schemas.microsoft.com/office/drawing/2014/main" id="{CAC9A03B-424F-4E58-BBF5-7CB3A675B6D4}"/>
                </a:ext>
              </a:extLst>
            </p:cNvPr>
            <p:cNvSpPr>
              <a:spLocks/>
            </p:cNvSpPr>
            <p:nvPr/>
          </p:nvSpPr>
          <p:spPr bwMode="auto">
            <a:xfrm>
              <a:off x="3776" y="1689"/>
              <a:ext cx="0" cy="815"/>
            </a:xfrm>
            <a:custGeom>
              <a:avLst/>
              <a:gdLst>
                <a:gd name="T0" fmla="*/ 0 w 1"/>
                <a:gd name="T1" fmla="*/ 0 h 624"/>
                <a:gd name="T2" fmla="*/ 0 w 1"/>
                <a:gd name="T3" fmla="*/ 2147483647 h 624"/>
                <a:gd name="T4" fmla="*/ 0 60000 65536"/>
                <a:gd name="T5" fmla="*/ 0 60000 65536"/>
                <a:gd name="T6" fmla="*/ 0 w 1"/>
                <a:gd name="T7" fmla="*/ 0 h 624"/>
                <a:gd name="T8" fmla="*/ 0 w 1"/>
                <a:gd name="T9" fmla="*/ 624 h 624"/>
              </a:gdLst>
              <a:ahLst/>
              <a:cxnLst>
                <a:cxn ang="T4">
                  <a:pos x="T0" y="T1"/>
                </a:cxn>
                <a:cxn ang="T5">
                  <a:pos x="T2" y="T3"/>
                </a:cxn>
              </a:cxnLst>
              <a:rect l="T6" t="T7" r="T8" b="T9"/>
              <a:pathLst>
                <a:path w="1" h="624">
                  <a:moveTo>
                    <a:pt x="0" y="0"/>
                  </a:moveTo>
                  <a:lnTo>
                    <a:pt x="1" y="624"/>
                  </a:lnTo>
                </a:path>
              </a:pathLst>
            </a:custGeom>
            <a:noFill/>
            <a:ln w="28575">
              <a:solidFill>
                <a:srgbClr val="FF0000"/>
              </a:solidFill>
              <a:round/>
              <a:headEnd type="triangle" w="sm" len="lg"/>
              <a:tailEnd type="triangle" w="sm" len="lg"/>
            </a:ln>
          </p:spPr>
          <p:txBody>
            <a:bodyPr wrap="none" anchor="ctr"/>
            <a:lstStyle/>
            <a:p>
              <a:pPr algn="ctr"/>
              <a:r>
                <a:rPr lang="en-US" altLang="zh-CN">
                  <a:ea typeface="楷体_GB2312" pitchFamily="49" charset="-122"/>
                </a:rPr>
                <a:t> </a:t>
              </a:r>
            </a:p>
          </p:txBody>
        </p:sp>
      </p:grpSp>
      <p:sp>
        <p:nvSpPr>
          <p:cNvPr id="40" name="矩形标注 77">
            <a:extLst>
              <a:ext uri="{FF2B5EF4-FFF2-40B4-BE49-F238E27FC236}">
                <a16:creationId xmlns:a16="http://schemas.microsoft.com/office/drawing/2014/main" id="{1A416878-3193-43A1-BDDF-C6F41EB074E1}"/>
              </a:ext>
            </a:extLst>
          </p:cNvPr>
          <p:cNvSpPr>
            <a:spLocks noChangeArrowheads="1"/>
          </p:cNvSpPr>
          <p:nvPr/>
        </p:nvSpPr>
        <p:spPr bwMode="auto">
          <a:xfrm>
            <a:off x="833535" y="354458"/>
            <a:ext cx="3169128" cy="307859"/>
          </a:xfrm>
          <a:prstGeom prst="wedgeRectCallout">
            <a:avLst>
              <a:gd name="adj1" fmla="val 75053"/>
              <a:gd name="adj2" fmla="val 137348"/>
            </a:avLst>
          </a:prstGeom>
          <a:solidFill>
            <a:srgbClr val="FFFF00">
              <a:alpha val="29019"/>
            </a:srgbClr>
          </a:solidFill>
          <a:ln w="9525" algn="ctr">
            <a:solidFill>
              <a:srgbClr val="000066"/>
            </a:solidFill>
            <a:round/>
            <a:headEnd/>
            <a:tailEnd/>
          </a:ln>
        </p:spPr>
        <p:txBody>
          <a:bodyPr wrap="none" lIns="81619" tIns="40810" rIns="81619" bIns="40810" anchor="ctr"/>
          <a:lstStyle/>
          <a:p>
            <a:pPr algn="ctr"/>
            <a:r>
              <a:rPr kumimoji="1" lang="zh-CN" altLang="en-US" sz="2300" b="0">
                <a:solidFill>
                  <a:srgbClr val="C00000"/>
                </a:solidFill>
                <a:latin typeface="方正大黑简体" pitchFamily="65" charset="-122"/>
                <a:ea typeface="方正大黑简体" pitchFamily="65" charset="-122"/>
              </a:rPr>
              <a:t>光学仪器的通光孔径</a:t>
            </a:r>
            <a:r>
              <a:rPr kumimoji="1" lang="en-US" altLang="zh-CN" sz="2300" b="0">
                <a:solidFill>
                  <a:srgbClr val="C00000"/>
                </a:solidFill>
                <a:latin typeface="方正大黑简体" pitchFamily="65" charset="-122"/>
                <a:ea typeface="方正大黑简体" pitchFamily="65" charset="-122"/>
              </a:rPr>
              <a:t>D</a:t>
            </a:r>
          </a:p>
        </p:txBody>
      </p:sp>
      <p:grpSp>
        <p:nvGrpSpPr>
          <p:cNvPr id="41" name="Group 33">
            <a:extLst>
              <a:ext uri="{FF2B5EF4-FFF2-40B4-BE49-F238E27FC236}">
                <a16:creationId xmlns:a16="http://schemas.microsoft.com/office/drawing/2014/main" id="{10D5B51F-33C8-4640-BAB0-6E97CFABC2F2}"/>
              </a:ext>
            </a:extLst>
          </p:cNvPr>
          <p:cNvGrpSpPr>
            <a:grpSpLocks/>
          </p:cNvGrpSpPr>
          <p:nvPr/>
        </p:nvGrpSpPr>
        <p:grpSpPr bwMode="auto">
          <a:xfrm>
            <a:off x="3119609" y="1054892"/>
            <a:ext cx="592034" cy="341631"/>
            <a:chOff x="2438" y="1933"/>
            <a:chExt cx="470" cy="271"/>
          </a:xfrm>
        </p:grpSpPr>
        <p:sp>
          <p:nvSpPr>
            <p:cNvPr id="42" name="Arc 21">
              <a:extLst>
                <a:ext uri="{FF2B5EF4-FFF2-40B4-BE49-F238E27FC236}">
                  <a16:creationId xmlns:a16="http://schemas.microsoft.com/office/drawing/2014/main" id="{47A80266-E33B-4559-88EF-1A109310C082}"/>
                </a:ext>
              </a:extLst>
            </p:cNvPr>
            <p:cNvSpPr>
              <a:spLocks/>
            </p:cNvSpPr>
            <p:nvPr/>
          </p:nvSpPr>
          <p:spPr bwMode="auto">
            <a:xfrm rot="20500070" flipH="1">
              <a:off x="2783" y="2010"/>
              <a:ext cx="125" cy="147"/>
            </a:xfrm>
            <a:custGeom>
              <a:avLst/>
              <a:gdLst>
                <a:gd name="T0" fmla="*/ 422 w 21503"/>
                <a:gd name="T1" fmla="*/ 0 h 21121"/>
                <a:gd name="T2" fmla="*/ 422 w 21503"/>
                <a:gd name="T3" fmla="*/ 724 h 21121"/>
                <a:gd name="T4" fmla="*/ 0 w 21503"/>
                <a:gd name="T5" fmla="*/ 724 h 21121"/>
                <a:gd name="T6" fmla="*/ 0 60000 65536"/>
                <a:gd name="T7" fmla="*/ 0 60000 65536"/>
                <a:gd name="T8" fmla="*/ 0 60000 65536"/>
                <a:gd name="T9" fmla="*/ 0 w 21503"/>
                <a:gd name="T10" fmla="*/ 0 h 21121"/>
                <a:gd name="T11" fmla="*/ 21503 w 21503"/>
                <a:gd name="T12" fmla="*/ 21121 h 21121"/>
              </a:gdLst>
              <a:ahLst/>
              <a:cxnLst>
                <a:cxn ang="T6">
                  <a:pos x="T0" y="T1"/>
                </a:cxn>
                <a:cxn ang="T7">
                  <a:pos x="T2" y="T3"/>
                </a:cxn>
                <a:cxn ang="T8">
                  <a:pos x="T4" y="T5"/>
                </a:cxn>
              </a:cxnLst>
              <a:rect l="T9" t="T10" r="T11" b="T12"/>
              <a:pathLst>
                <a:path w="21503" h="21121" fill="none" extrusionOk="0">
                  <a:moveTo>
                    <a:pt x="4525" y="0"/>
                  </a:moveTo>
                  <a:cubicBezTo>
                    <a:pt x="13739" y="1974"/>
                    <a:pt x="20610" y="9694"/>
                    <a:pt x="21502" y="19075"/>
                  </a:cubicBezTo>
                </a:path>
                <a:path w="21503" h="21121" stroke="0" extrusionOk="0">
                  <a:moveTo>
                    <a:pt x="4525" y="0"/>
                  </a:moveTo>
                  <a:cubicBezTo>
                    <a:pt x="13739" y="1974"/>
                    <a:pt x="20610" y="9694"/>
                    <a:pt x="21502" y="19075"/>
                  </a:cubicBezTo>
                  <a:lnTo>
                    <a:pt x="0" y="21121"/>
                  </a:lnTo>
                  <a:close/>
                </a:path>
              </a:pathLst>
            </a:custGeom>
            <a:noFill/>
            <a:ln w="25400">
              <a:solidFill>
                <a:srgbClr val="0000FF"/>
              </a:solidFill>
              <a:round/>
              <a:headEnd/>
              <a:tailEnd/>
            </a:ln>
          </p:spPr>
          <p:txBody>
            <a:bodyPr wrap="none" lIns="90000" tIns="46800" rIns="90000" bIns="46800" anchor="ctr"/>
            <a:lstStyle/>
            <a:p>
              <a:endParaRPr lang="zh-CN" altLang="en-US"/>
            </a:p>
          </p:txBody>
        </p:sp>
        <p:graphicFrame>
          <p:nvGraphicFramePr>
            <p:cNvPr id="43" name="Object 150">
              <a:extLst>
                <a:ext uri="{FF2B5EF4-FFF2-40B4-BE49-F238E27FC236}">
                  <a16:creationId xmlns:a16="http://schemas.microsoft.com/office/drawing/2014/main" id="{946C4640-D498-4F68-AAA6-A16868547F4B}"/>
                </a:ext>
              </a:extLst>
            </p:cNvPr>
            <p:cNvGraphicFramePr>
              <a:graphicFrameLocks noChangeAspect="1"/>
            </p:cNvGraphicFramePr>
            <p:nvPr/>
          </p:nvGraphicFramePr>
          <p:xfrm>
            <a:off x="2438" y="1933"/>
            <a:ext cx="320" cy="271"/>
          </p:xfrm>
          <a:graphic>
            <a:graphicData uri="http://schemas.openxmlformats.org/presentationml/2006/ole">
              <mc:AlternateContent xmlns:mc="http://schemas.openxmlformats.org/markup-compatibility/2006">
                <mc:Choice xmlns:v="urn:schemas-microsoft-com:vml" Requires="v">
                  <p:oleObj name="Equation" r:id="rId14" imgW="203400" imgH="292320" progId="">
                    <p:embed/>
                  </p:oleObj>
                </mc:Choice>
                <mc:Fallback>
                  <p:oleObj name="Equation" r:id="rId14" imgW="203400" imgH="292320" progId="">
                    <p:embed/>
                    <p:pic>
                      <p:nvPicPr>
                        <p:cNvPr id="170" name="Object 150">
                          <a:extLst>
                            <a:ext uri="{FF2B5EF4-FFF2-40B4-BE49-F238E27FC236}">
                              <a16:creationId xmlns:a16="http://schemas.microsoft.com/office/drawing/2014/main" id="{EED122B7-EF7C-4E64-BCBE-EF26384CE3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38" y="1933"/>
                          <a:ext cx="320" cy="271"/>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pSp>
      <p:sp>
        <p:nvSpPr>
          <p:cNvPr id="44" name="Oval 335">
            <a:extLst>
              <a:ext uri="{FF2B5EF4-FFF2-40B4-BE49-F238E27FC236}">
                <a16:creationId xmlns:a16="http://schemas.microsoft.com/office/drawing/2014/main" id="{67832CC6-6F5F-498E-870B-BED50DCC3185}"/>
              </a:ext>
            </a:extLst>
          </p:cNvPr>
          <p:cNvSpPr>
            <a:spLocks noChangeArrowheads="1"/>
          </p:cNvSpPr>
          <p:nvPr/>
        </p:nvSpPr>
        <p:spPr bwMode="auto">
          <a:xfrm>
            <a:off x="7071797" y="872769"/>
            <a:ext cx="692030" cy="518992"/>
          </a:xfrm>
          <a:prstGeom prst="ellipse">
            <a:avLst/>
          </a:prstGeom>
          <a:noFill/>
          <a:ln w="22225" algn="ctr">
            <a:solidFill>
              <a:schemeClr val="tx1"/>
            </a:solidFill>
            <a:prstDash val="dash"/>
            <a:round/>
            <a:headEnd/>
            <a:tailEnd/>
          </a:ln>
        </p:spPr>
        <p:txBody>
          <a:bodyPr wrap="none" lIns="81619" tIns="40810" rIns="81619" bIns="40810" anchor="ctr"/>
          <a:lstStyle/>
          <a:p>
            <a:pPr algn="ctr"/>
            <a:endParaRPr lang="zh-CN" altLang="zh-CN">
              <a:ea typeface="楷体_GB2312" pitchFamily="49" charset="-122"/>
            </a:endParaRPr>
          </a:p>
        </p:txBody>
      </p:sp>
      <p:grpSp>
        <p:nvGrpSpPr>
          <p:cNvPr id="45" name="Group 43">
            <a:extLst>
              <a:ext uri="{FF2B5EF4-FFF2-40B4-BE49-F238E27FC236}">
                <a16:creationId xmlns:a16="http://schemas.microsoft.com/office/drawing/2014/main" id="{9DC9509F-2618-43DE-B9D2-4022EC3C48EF}"/>
              </a:ext>
            </a:extLst>
          </p:cNvPr>
          <p:cNvGrpSpPr>
            <a:grpSpLocks/>
          </p:cNvGrpSpPr>
          <p:nvPr/>
        </p:nvGrpSpPr>
        <p:grpSpPr bwMode="auto">
          <a:xfrm>
            <a:off x="6021055" y="797777"/>
            <a:ext cx="258717" cy="526134"/>
            <a:chOff x="4741" y="1729"/>
            <a:chExt cx="205" cy="417"/>
          </a:xfrm>
        </p:grpSpPr>
        <p:sp>
          <p:nvSpPr>
            <p:cNvPr id="46" name="Arc 21">
              <a:extLst>
                <a:ext uri="{FF2B5EF4-FFF2-40B4-BE49-F238E27FC236}">
                  <a16:creationId xmlns:a16="http://schemas.microsoft.com/office/drawing/2014/main" id="{3C112E20-B100-47A0-811D-DE38198B5943}"/>
                </a:ext>
              </a:extLst>
            </p:cNvPr>
            <p:cNvSpPr>
              <a:spLocks/>
            </p:cNvSpPr>
            <p:nvPr/>
          </p:nvSpPr>
          <p:spPr bwMode="auto">
            <a:xfrm rot="7200000" flipH="1">
              <a:off x="4746" y="2048"/>
              <a:ext cx="111" cy="86"/>
            </a:xfrm>
            <a:custGeom>
              <a:avLst/>
              <a:gdLst>
                <a:gd name="T0" fmla="*/ 295 w 21503"/>
                <a:gd name="T1" fmla="*/ 0 h 21121"/>
                <a:gd name="T2" fmla="*/ 295 w 21503"/>
                <a:gd name="T3" fmla="*/ 145 h 21121"/>
                <a:gd name="T4" fmla="*/ 0 w 21503"/>
                <a:gd name="T5" fmla="*/ 145 h 21121"/>
                <a:gd name="T6" fmla="*/ 0 60000 65536"/>
                <a:gd name="T7" fmla="*/ 0 60000 65536"/>
                <a:gd name="T8" fmla="*/ 0 60000 65536"/>
                <a:gd name="T9" fmla="*/ 0 w 21503"/>
                <a:gd name="T10" fmla="*/ 0 h 21121"/>
                <a:gd name="T11" fmla="*/ 21503 w 21503"/>
                <a:gd name="T12" fmla="*/ 21121 h 21121"/>
              </a:gdLst>
              <a:ahLst/>
              <a:cxnLst>
                <a:cxn ang="T6">
                  <a:pos x="T0" y="T1"/>
                </a:cxn>
                <a:cxn ang="T7">
                  <a:pos x="T2" y="T3"/>
                </a:cxn>
                <a:cxn ang="T8">
                  <a:pos x="T4" y="T5"/>
                </a:cxn>
              </a:cxnLst>
              <a:rect l="T9" t="T10" r="T11" b="T12"/>
              <a:pathLst>
                <a:path w="21503" h="21121" fill="none" extrusionOk="0">
                  <a:moveTo>
                    <a:pt x="4525" y="0"/>
                  </a:moveTo>
                  <a:cubicBezTo>
                    <a:pt x="13739" y="1974"/>
                    <a:pt x="20610" y="9694"/>
                    <a:pt x="21502" y="19075"/>
                  </a:cubicBezTo>
                </a:path>
                <a:path w="21503" h="21121" stroke="0" extrusionOk="0">
                  <a:moveTo>
                    <a:pt x="4525" y="0"/>
                  </a:moveTo>
                  <a:cubicBezTo>
                    <a:pt x="13739" y="1974"/>
                    <a:pt x="20610" y="9694"/>
                    <a:pt x="21502" y="19075"/>
                  </a:cubicBezTo>
                  <a:lnTo>
                    <a:pt x="0" y="21121"/>
                  </a:lnTo>
                  <a:close/>
                </a:path>
              </a:pathLst>
            </a:custGeom>
            <a:noFill/>
            <a:ln w="25400">
              <a:solidFill>
                <a:srgbClr val="0000FF"/>
              </a:solidFill>
              <a:round/>
              <a:headEnd/>
              <a:tailEnd/>
            </a:ln>
          </p:spPr>
          <p:txBody>
            <a:bodyPr wrap="none" lIns="90000" tIns="46800" rIns="90000" bIns="46800" anchor="ctr"/>
            <a:lstStyle/>
            <a:p>
              <a:endParaRPr lang="zh-CN" altLang="en-US"/>
            </a:p>
          </p:txBody>
        </p:sp>
        <p:graphicFrame>
          <p:nvGraphicFramePr>
            <p:cNvPr id="47" name="Object 151">
              <a:extLst>
                <a:ext uri="{FF2B5EF4-FFF2-40B4-BE49-F238E27FC236}">
                  <a16:creationId xmlns:a16="http://schemas.microsoft.com/office/drawing/2014/main" id="{D3C636B2-9304-42A0-9E08-66D831722A93}"/>
                </a:ext>
              </a:extLst>
            </p:cNvPr>
            <p:cNvGraphicFramePr>
              <a:graphicFrameLocks noChangeAspect="1"/>
            </p:cNvGraphicFramePr>
            <p:nvPr/>
          </p:nvGraphicFramePr>
          <p:xfrm>
            <a:off x="4741" y="1729"/>
            <a:ext cx="205" cy="290"/>
          </p:xfrm>
          <a:graphic>
            <a:graphicData uri="http://schemas.openxmlformats.org/presentationml/2006/ole">
              <mc:AlternateContent xmlns:mc="http://schemas.openxmlformats.org/markup-compatibility/2006">
                <mc:Choice xmlns:v="urn:schemas-microsoft-com:vml" Requires="v">
                  <p:oleObj name="公式" r:id="rId16" imgW="190440" imgH="279360" progId="Equation.3">
                    <p:embed/>
                  </p:oleObj>
                </mc:Choice>
                <mc:Fallback>
                  <p:oleObj name="公式" r:id="rId16" imgW="190440" imgH="279360" progId="Equation.3">
                    <p:embed/>
                    <p:pic>
                      <p:nvPicPr>
                        <p:cNvPr id="174" name="Object 151">
                          <a:extLst>
                            <a:ext uri="{FF2B5EF4-FFF2-40B4-BE49-F238E27FC236}">
                              <a16:creationId xmlns:a16="http://schemas.microsoft.com/office/drawing/2014/main" id="{6ADEF4B0-C16E-479C-915A-D239A739D1E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1" y="1729"/>
                          <a:ext cx="205" cy="2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48" name="图片 47">
            <a:extLst>
              <a:ext uri="{FF2B5EF4-FFF2-40B4-BE49-F238E27FC236}">
                <a16:creationId xmlns:a16="http://schemas.microsoft.com/office/drawing/2014/main" id="{A691BBD4-97BC-43BB-BA98-7FCBF90AFF4B}"/>
              </a:ext>
            </a:extLst>
          </p:cNvPr>
          <p:cNvPicPr>
            <a:picLocks noChangeAspect="1"/>
          </p:cNvPicPr>
          <p:nvPr/>
        </p:nvPicPr>
        <p:blipFill>
          <a:blip r:embed="rId18"/>
          <a:stretch>
            <a:fillRect/>
          </a:stretch>
        </p:blipFill>
        <p:spPr>
          <a:xfrm>
            <a:off x="6269289" y="3813733"/>
            <a:ext cx="5658551" cy="1154806"/>
          </a:xfrm>
          <a:prstGeom prst="rect">
            <a:avLst/>
          </a:prstGeom>
        </p:spPr>
      </p:pic>
    </p:spTree>
    <p:extLst>
      <p:ext uri="{BB962C8B-B14F-4D97-AF65-F5344CB8AC3E}">
        <p14:creationId xmlns:p14="http://schemas.microsoft.com/office/powerpoint/2010/main" val="28991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par>
                                <p:cTn id="18" presetID="16" presetClass="entr" presetSubtype="42"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out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outHorizontal)">
                                      <p:cBhvr>
                                        <p:cTn id="32" dur="500"/>
                                        <p:tgtEl>
                                          <p:spTgt spid="21"/>
                                        </p:tgtEl>
                                      </p:cBhvr>
                                    </p:animEffect>
                                  </p:childTnLst>
                                </p:cTn>
                              </p:par>
                              <p:par>
                                <p:cTn id="33" presetID="16" presetClass="entr" presetSubtype="37"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outVertic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2" presetClass="entr" presetSubtype="8"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0-#ppt_w/2"/>
                                          </p:val>
                                        </p:tav>
                                        <p:tav tm="100000">
                                          <p:val>
                                            <p:strVal val="#ppt_x"/>
                                          </p:val>
                                        </p:tav>
                                      </p:tavLst>
                                    </p:anim>
                                    <p:anim calcmode="lin" valueType="num">
                                      <p:cBhvr additive="base">
                                        <p:cTn id="43" dur="500" fill="hold"/>
                                        <p:tgtEl>
                                          <p:spTgt spid="3"/>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0-#ppt_w/2"/>
                                          </p:val>
                                        </p:tav>
                                        <p:tav tm="100000">
                                          <p:val>
                                            <p:strVal val="#ppt_x"/>
                                          </p:val>
                                        </p:tav>
                                      </p:tavLst>
                                    </p:anim>
                                    <p:anim calcmode="lin" valueType="num">
                                      <p:cBhvr additive="base">
                                        <p:cTn id="47" dur="500" fill="hold"/>
                                        <p:tgtEl>
                                          <p:spTgt spid="2"/>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a:extLst>
              <a:ext uri="{FF2B5EF4-FFF2-40B4-BE49-F238E27FC236}">
                <a16:creationId xmlns:a16="http://schemas.microsoft.com/office/drawing/2014/main" id="{174BC0A4-A6E2-424B-8AA3-4A88465A80DE}"/>
              </a:ext>
            </a:extLst>
          </p:cNvPr>
          <p:cNvPicPr>
            <a:picLocks noChangeAspect="1"/>
          </p:cNvPicPr>
          <p:nvPr/>
        </p:nvPicPr>
        <p:blipFill>
          <a:blip r:embed="rId3"/>
          <a:stretch>
            <a:fillRect/>
          </a:stretch>
        </p:blipFill>
        <p:spPr>
          <a:xfrm>
            <a:off x="3556569" y="3375512"/>
            <a:ext cx="5658551" cy="1539539"/>
          </a:xfrm>
          <a:prstGeom prst="rect">
            <a:avLst/>
          </a:prstGeom>
        </p:spPr>
      </p:pic>
      <p:pic>
        <p:nvPicPr>
          <p:cNvPr id="50" name="Picture" title="fig:">
            <a:extLst>
              <a:ext uri="{FF2B5EF4-FFF2-40B4-BE49-F238E27FC236}">
                <a16:creationId xmlns:a16="http://schemas.microsoft.com/office/drawing/2014/main" id="{E322672B-DDE2-4E9D-AFC4-3EAFBF64954D}"/>
              </a:ext>
            </a:extLst>
          </p:cNvPr>
          <p:cNvPicPr/>
          <p:nvPr/>
        </p:nvPicPr>
        <p:blipFill>
          <a:blip r:embed="rId4"/>
          <a:stretch>
            <a:fillRect/>
          </a:stretch>
        </p:blipFill>
        <p:spPr bwMode="auto">
          <a:xfrm>
            <a:off x="3556569" y="686146"/>
            <a:ext cx="5276850" cy="2026573"/>
          </a:xfrm>
          <a:prstGeom prst="rect">
            <a:avLst/>
          </a:prstGeom>
          <a:noFill/>
          <a:ln w="9525">
            <a:noFill/>
            <a:headEnd/>
            <a:tailEnd/>
          </a:ln>
        </p:spPr>
      </p:pic>
    </p:spTree>
    <p:extLst>
      <p:ext uri="{BB962C8B-B14F-4D97-AF65-F5344CB8AC3E}">
        <p14:creationId xmlns:p14="http://schemas.microsoft.com/office/powerpoint/2010/main" val="10566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8"/>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5" y="2495202"/>
            <a:ext cx="3044423" cy="830997"/>
          </a:xfrm>
          <a:prstGeom prst="rect">
            <a:avLst/>
          </a:prstGeom>
          <a:noFill/>
        </p:spPr>
        <p:txBody>
          <a:bodyPr wrap="none" rtlCol="0">
            <a:spAutoFit/>
          </a:bodyPr>
          <a:lstStyle/>
          <a:p>
            <a:r>
              <a:rPr lang="en-US" altLang="zh-CN" sz="480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4800">
                <a:solidFill>
                  <a:schemeClr val="tx1">
                    <a:lumMod val="85000"/>
                    <a:lumOff val="15000"/>
                  </a:schemeClr>
                </a:solidFill>
                <a:latin typeface="微软雅黑" panose="020B0503020204020204" pitchFamily="34" charset="-122"/>
                <a:ea typeface="微软雅黑" panose="020B0503020204020204" pitchFamily="34" charset="-122"/>
              </a:rPr>
              <a:t>射线衍射</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5" y="3346469"/>
            <a:ext cx="3877985" cy="1241501"/>
          </a:xfrm>
          <a:prstGeom prst="rect">
            <a:avLst/>
          </a:prstGeom>
          <a:noFill/>
          <a:ln>
            <a:noFill/>
          </a:ln>
        </p:spPr>
        <p:txBody>
          <a:bodyPr lIns="91413" tIns="45700" rIns="91413" bIns="45700" anchor="t" anchorCtr="0">
            <a:noAutofit/>
          </a:bodyPr>
          <a:lstStyle/>
          <a:p>
            <a:pP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关键词：</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威廉</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康拉德</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伦琴</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劳厄实验</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乌利夫一布拉格公式</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9" y="2402869"/>
            <a:ext cx="954107" cy="1015663"/>
          </a:xfrm>
          <a:prstGeom prst="rect">
            <a:avLst/>
          </a:prstGeom>
          <a:noFill/>
        </p:spPr>
        <p:txBody>
          <a:bodyPr wrap="none" rtlCol="0">
            <a:spAutoFit/>
          </a:bodyPr>
          <a:lstStyle/>
          <a:p>
            <a:r>
              <a:rPr lang="en-US" altLang="zh-CN" sz="6000" dirty="0">
                <a:solidFill>
                  <a:schemeClr val="tx1">
                    <a:lumMod val="85000"/>
                    <a:lumOff val="15000"/>
                  </a:schemeClr>
                </a:solidFill>
                <a:latin typeface="锐字巅峰粗黑简1.0" panose="02000500000000000000" pitchFamily="2" charset="-122"/>
                <a:ea typeface="锐字巅峰粗黑简1.0" panose="02000500000000000000" pitchFamily="2" charset="-122"/>
              </a:rPr>
              <a:t>02</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63637" y="1628775"/>
            <a:ext cx="3600451" cy="3600450"/>
          </a:xfrm>
          <a:prstGeom prst="rect">
            <a:avLst/>
          </a:prstGeom>
          <a:ln>
            <a:noFill/>
          </a:ln>
        </p:spPr>
      </p:pic>
    </p:spTree>
    <p:extLst>
      <p:ext uri="{BB962C8B-B14F-4D97-AF65-F5344CB8AC3E}">
        <p14:creationId xmlns:p14="http://schemas.microsoft.com/office/powerpoint/2010/main" val="196805833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p:stCondLst>
                                    <p:cond delay="0"/>
                                  </p:st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4872759" y="338369"/>
            <a:ext cx="2501006" cy="584775"/>
          </a:xfrm>
          <a:prstGeom prst="rect">
            <a:avLst/>
          </a:prstGeom>
          <a:noFill/>
        </p:spPr>
        <p:txBody>
          <a:bodyPr wrap="none" rtlCol="0">
            <a:spAutoFit/>
          </a:bodyPr>
          <a:lstStyle/>
          <a:p>
            <a:pPr algn="ctr"/>
            <a:r>
              <a:rPr lang="en-US" altLang="zh-CN" sz="3200" dirty="0">
                <a:solidFill>
                  <a:schemeClr val="tx2"/>
                </a:solidFill>
                <a:latin typeface="微软雅黑" panose="020B0503020204020204" pitchFamily="34" charset="-122"/>
                <a:ea typeface="微软雅黑" panose="020B0503020204020204" pitchFamily="34" charset="-122"/>
              </a:rPr>
              <a:t>X</a:t>
            </a:r>
            <a:r>
              <a:rPr lang="zh-CN" altLang="en-US" sz="3200" dirty="0">
                <a:solidFill>
                  <a:schemeClr val="tx2"/>
                </a:solidFill>
                <a:latin typeface="微软雅黑" panose="020B0503020204020204" pitchFamily="34" charset="-122"/>
                <a:ea typeface="微软雅黑" panose="020B0503020204020204" pitchFamily="34" charset="-122"/>
              </a:rPr>
              <a:t>射线的由来</a:t>
            </a:r>
            <a:endParaRPr lang="id-ID" sz="3200" dirty="0">
              <a:solidFill>
                <a:schemeClr val="tx2"/>
              </a:solidFill>
              <a:latin typeface="微软雅黑" panose="020B0503020204020204" pitchFamily="34" charset="-122"/>
              <a:ea typeface="微软雅黑" panose="020B0503020204020204" pitchFamily="34" charset="-122"/>
            </a:endParaRPr>
          </a:p>
        </p:txBody>
      </p:sp>
      <p:grpSp>
        <p:nvGrpSpPr>
          <p:cNvPr id="10" name="Group 22"/>
          <p:cNvGrpSpPr/>
          <p:nvPr/>
        </p:nvGrpSpPr>
        <p:grpSpPr>
          <a:xfrm>
            <a:off x="237956" y="1628775"/>
            <a:ext cx="5137807" cy="3980569"/>
            <a:chOff x="347399" y="1699757"/>
            <a:chExt cx="5721352" cy="5026280"/>
          </a:xfrm>
        </p:grpSpPr>
        <p:grpSp>
          <p:nvGrpSpPr>
            <p:cNvPr id="22" name="Group 12"/>
            <p:cNvGrpSpPr/>
            <p:nvPr/>
          </p:nvGrpSpPr>
          <p:grpSpPr>
            <a:xfrm>
              <a:off x="347399" y="4568736"/>
              <a:ext cx="2395801" cy="2157301"/>
              <a:chOff x="1015175" y="4281570"/>
              <a:chExt cx="2096326" cy="2039595"/>
            </a:xfrm>
          </p:grpSpPr>
          <p:sp>
            <p:nvSpPr>
              <p:cNvPr id="23" name="Rectangle 13"/>
              <p:cNvSpPr/>
              <p:nvPr/>
            </p:nvSpPr>
            <p:spPr>
              <a:xfrm>
                <a:off x="1015175" y="4667746"/>
                <a:ext cx="2096326" cy="165341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p>
              <a:p>
                <a:pPr>
                  <a:defRPr/>
                </a:pPr>
                <a:endParaRPr lang="en-US" altLang="zh-CN" sz="1200" dirty="0">
                  <a:solidFill>
                    <a:schemeClr val="bg1"/>
                  </a:solidFill>
                  <a:latin typeface="微软雅黑" panose="020B0503020204020204" pitchFamily="34" charset="-122"/>
                  <a:ea typeface="微软雅黑" panose="020B0503020204020204" pitchFamily="34" charset="-122"/>
                  <a:cs typeface="Clear Sans Light" panose="020B0303030202020304" pitchFamily="34" charset="0"/>
                </a:endParaRPr>
              </a:p>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p>
            </p:txBody>
          </p:sp>
          <p:sp>
            <p:nvSpPr>
              <p:cNvPr id="24" name="TextBox 14"/>
              <p:cNvSpPr txBox="1"/>
              <p:nvPr/>
            </p:nvSpPr>
            <p:spPr>
              <a:xfrm>
                <a:off x="1060542" y="4281570"/>
                <a:ext cx="320509" cy="551140"/>
              </a:xfrm>
              <a:prstGeom prst="rect">
                <a:avLst/>
              </a:prstGeom>
              <a:noFill/>
            </p:spPr>
            <p:txBody>
              <a:bodyPr wrap="none" rtlCol="0">
                <a:spAutoFit/>
              </a:bodyPr>
              <a:lstStyle/>
              <a:p>
                <a:pPr>
                  <a:lnSpc>
                    <a:spcPct val="150000"/>
                  </a:lnSpc>
                </a:pPr>
                <a:r>
                  <a:rPr lang="id-ID"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A</a:t>
                </a:r>
                <a:endParaRPr lang="en-US"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14" name="Group 17"/>
            <p:cNvGrpSpPr/>
            <p:nvPr/>
          </p:nvGrpSpPr>
          <p:grpSpPr>
            <a:xfrm>
              <a:off x="3075521" y="1699757"/>
              <a:ext cx="2993230" cy="2778364"/>
              <a:chOff x="3402282" y="1569127"/>
              <a:chExt cx="2619076" cy="2626773"/>
            </a:xfrm>
          </p:grpSpPr>
          <p:sp>
            <p:nvSpPr>
              <p:cNvPr id="15" name="Rectangle 18"/>
              <p:cNvSpPr/>
              <p:nvPr/>
            </p:nvSpPr>
            <p:spPr>
              <a:xfrm>
                <a:off x="3402282" y="1569127"/>
                <a:ext cx="2619076" cy="26267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904">
                  <a:lnSpc>
                    <a:spcPct val="200000"/>
                  </a:lnSpc>
                </a:pPr>
                <a:endParaRPr lang="en-US" sz="12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nvGrpSpPr>
              <p:cNvPr id="16" name="Group 19"/>
              <p:cNvGrpSpPr/>
              <p:nvPr/>
            </p:nvGrpSpPr>
            <p:grpSpPr>
              <a:xfrm>
                <a:off x="3673688" y="1666095"/>
                <a:ext cx="2096326" cy="2408099"/>
                <a:chOff x="1015175" y="4133523"/>
                <a:chExt cx="2096326" cy="2408099"/>
              </a:xfrm>
            </p:grpSpPr>
            <p:sp>
              <p:nvSpPr>
                <p:cNvPr id="17" name="Rectangle 20"/>
                <p:cNvSpPr/>
                <p:nvPr/>
              </p:nvSpPr>
              <p:spPr>
                <a:xfrm>
                  <a:off x="1015175" y="4667747"/>
                  <a:ext cx="2096326" cy="1873875"/>
                </a:xfrm>
                <a:prstGeom prst="rect">
                  <a:avLst/>
                </a:prstGeom>
              </p:spPr>
              <p:txBody>
                <a:bodyPr wrap="square">
                  <a:spAutoFit/>
                </a:bodyPr>
                <a:lstStyle/>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德国物理学家</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诺贝尔物理奖得主</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发现了</a:t>
                  </a:r>
                  <a:r>
                    <a:rPr lang="en-US" altLang="zh-CN" sz="1200">
                      <a:solidFill>
                        <a:schemeClr val="bg1"/>
                      </a:solidFill>
                      <a:latin typeface="微软雅黑" panose="020B0503020204020204" pitchFamily="34" charset="-122"/>
                      <a:ea typeface="微软雅黑" panose="020B0503020204020204" pitchFamily="34" charset="-122"/>
                    </a:rPr>
                    <a:t>X</a:t>
                  </a:r>
                  <a:r>
                    <a:rPr lang="zh-CN" altLang="en-US" sz="1200">
                      <a:solidFill>
                        <a:schemeClr val="bg1"/>
                      </a:solidFill>
                      <a:latin typeface="微软雅黑" panose="020B0503020204020204" pitchFamily="34" charset="-122"/>
                      <a:ea typeface="微软雅黑" panose="020B0503020204020204" pitchFamily="34" charset="-122"/>
                    </a:rPr>
                    <a:t>射线（伦琴射线）</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第</a:t>
                  </a:r>
                  <a:r>
                    <a:rPr lang="en-US" altLang="zh-CN" sz="1200">
                      <a:solidFill>
                        <a:schemeClr val="bg1"/>
                      </a:solidFill>
                      <a:latin typeface="微软雅黑" panose="020B0503020204020204" pitchFamily="34" charset="-122"/>
                      <a:ea typeface="微软雅黑" panose="020B0503020204020204" pitchFamily="34" charset="-122"/>
                    </a:rPr>
                    <a:t>111</a:t>
                  </a:r>
                  <a:r>
                    <a:rPr lang="zh-CN" altLang="en-US" sz="1200">
                      <a:solidFill>
                        <a:schemeClr val="bg1"/>
                      </a:solidFill>
                      <a:latin typeface="微软雅黑" panose="020B0503020204020204" pitchFamily="34" charset="-122"/>
                      <a:ea typeface="微软雅黑" panose="020B0503020204020204" pitchFamily="34" charset="-122"/>
                    </a:rPr>
                    <a:t>号化学元素</a:t>
                  </a:r>
                  <a:r>
                    <a:rPr lang="en-US" altLang="zh-CN" sz="1200">
                      <a:solidFill>
                        <a:schemeClr val="bg1"/>
                      </a:solidFill>
                      <a:latin typeface="微软雅黑" panose="020B0503020204020204" pitchFamily="34" charset="-122"/>
                      <a:ea typeface="微软雅黑" panose="020B0503020204020204" pitchFamily="34" charset="-122"/>
                    </a:rPr>
                    <a:t>Rg</a:t>
                  </a:r>
                </a:p>
              </p:txBody>
            </p:sp>
            <p:sp>
              <p:nvSpPr>
                <p:cNvPr id="18" name="TextBox 21"/>
                <p:cNvSpPr txBox="1"/>
                <p:nvPr/>
              </p:nvSpPr>
              <p:spPr>
                <a:xfrm>
                  <a:off x="1056232" y="4133523"/>
                  <a:ext cx="1754366" cy="499240"/>
                </a:xfrm>
                <a:prstGeom prst="rect">
                  <a:avLst/>
                </a:prstGeom>
                <a:noFill/>
              </p:spPr>
              <p:txBody>
                <a:bodyPr wrap="none" rtlCol="0">
                  <a:spAutoFit/>
                </a:bodyPr>
                <a:lstStyle/>
                <a:p>
                  <a:pPr>
                    <a:lnSpc>
                      <a:spcPct val="150000"/>
                    </a:lnSpc>
                  </a:pPr>
                  <a:r>
                    <a:rPr lang="zh-CN" altLang="en-US" sz="1600" b="1">
                      <a:solidFill>
                        <a:schemeClr val="bg1"/>
                      </a:solidFill>
                      <a:latin typeface="微软雅黑" panose="020B0503020204020204" pitchFamily="34" charset="-122"/>
                      <a:ea typeface="微软雅黑" panose="020B0503020204020204" pitchFamily="34" charset="-122"/>
                      <a:cs typeface="Clear Sans" panose="020B0503030202020304" pitchFamily="34" charset="0"/>
                    </a:rPr>
                    <a:t>威廉</a:t>
                  </a:r>
                  <a:r>
                    <a:rPr lang="en-US" altLang="zh-CN" sz="1600" b="1">
                      <a:solidFill>
                        <a:schemeClr val="bg1"/>
                      </a:solidFill>
                      <a:latin typeface="微软雅黑" panose="020B0503020204020204" pitchFamily="34" charset="-122"/>
                      <a:ea typeface="微软雅黑" panose="020B0503020204020204" pitchFamily="34" charset="-122"/>
                      <a:cs typeface="Clear Sans" panose="020B0503030202020304" pitchFamily="34" charset="0"/>
                    </a:rPr>
                    <a:t>·</a:t>
                  </a:r>
                  <a:r>
                    <a:rPr lang="zh-CN" altLang="en-US" sz="1600" b="1">
                      <a:solidFill>
                        <a:schemeClr val="bg1"/>
                      </a:solidFill>
                      <a:latin typeface="微软雅黑" panose="020B0503020204020204" pitchFamily="34" charset="-122"/>
                      <a:ea typeface="微软雅黑" panose="020B0503020204020204" pitchFamily="34" charset="-122"/>
                      <a:cs typeface="Clear Sans" panose="020B0503030202020304" pitchFamily="34" charset="0"/>
                    </a:rPr>
                    <a:t>康拉德</a:t>
                  </a:r>
                  <a:r>
                    <a:rPr lang="en-US" altLang="zh-CN" sz="1600" b="1">
                      <a:solidFill>
                        <a:schemeClr val="bg1"/>
                      </a:solidFill>
                      <a:latin typeface="微软雅黑" panose="020B0503020204020204" pitchFamily="34" charset="-122"/>
                      <a:ea typeface="微软雅黑" panose="020B0503020204020204" pitchFamily="34" charset="-122"/>
                      <a:cs typeface="Clear Sans" panose="020B0503030202020304" pitchFamily="34" charset="0"/>
                    </a:rPr>
                    <a:t>·</a:t>
                  </a:r>
                  <a:r>
                    <a:rPr lang="zh-CN" altLang="en-US" sz="1600" b="1">
                      <a:solidFill>
                        <a:schemeClr val="bg1"/>
                      </a:solidFill>
                      <a:latin typeface="微软雅黑" panose="020B0503020204020204" pitchFamily="34" charset="-122"/>
                      <a:ea typeface="微软雅黑" panose="020B0503020204020204" pitchFamily="34" charset="-122"/>
                      <a:cs typeface="Clear Sans" panose="020B0503030202020304" pitchFamily="34" charset="0"/>
                    </a:rPr>
                    <a:t>伦琴</a:t>
                  </a:r>
                  <a:endParaRPr lang="en-US"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grpSp>
      <p:pic>
        <p:nvPicPr>
          <p:cNvPr id="25" name="图片 24" descr="https://gss1.bdstatic.com/9vo3dSag_xI4khGkpoWK1HF6hhy/baike/c0%3Dbaike150%2C5%2C5%2C150%2C50/sign=5a736bc15fafa40f28cbc68fca0d682a/a08b87d6277f9e2f2e8bc1fb1a30e924b999f383.jpg"/>
          <p:cNvPicPr/>
          <p:nvPr/>
        </p:nvPicPr>
        <p:blipFill rotWithShape="1">
          <a:blip r:embed="rId3" cstate="print">
            <a:extLst>
              <a:ext uri="{28A0092B-C50C-407E-A947-70E740481C1C}">
                <a14:useLocalDpi xmlns:a14="http://schemas.microsoft.com/office/drawing/2010/main" val="0"/>
              </a:ext>
            </a:extLst>
          </a:blip>
          <a:srcRect b="20470"/>
          <a:stretch/>
        </p:blipFill>
        <p:spPr bwMode="auto">
          <a:xfrm>
            <a:off x="513826" y="1658498"/>
            <a:ext cx="1943522" cy="2170606"/>
          </a:xfrm>
          <a:prstGeom prst="rect">
            <a:avLst/>
          </a:prstGeom>
          <a:noFill/>
          <a:ln>
            <a:noFill/>
          </a:ln>
        </p:spPr>
      </p:pic>
      <p:sp>
        <p:nvSpPr>
          <p:cNvPr id="2" name="文本框 1"/>
          <p:cNvSpPr txBox="1"/>
          <p:nvPr/>
        </p:nvSpPr>
        <p:spPr>
          <a:xfrm>
            <a:off x="6021661" y="1472593"/>
            <a:ext cx="5782411" cy="4801314"/>
          </a:xfrm>
          <a:prstGeom prst="rect">
            <a:avLst/>
          </a:prstGeom>
          <a:noFill/>
        </p:spPr>
        <p:txBody>
          <a:bodyPr wrap="square" rtlCol="0">
            <a:spAutoFit/>
          </a:bodyPr>
          <a:lstStyle/>
          <a:p>
            <a:pPr indent="457200"/>
            <a:r>
              <a:rPr lang="en-US" altLang="zh-CN" dirty="0"/>
              <a:t>1895</a:t>
            </a:r>
            <a:r>
              <a:rPr lang="zh-CN" altLang="en-US" dirty="0"/>
              <a:t>年</a:t>
            </a:r>
            <a:r>
              <a:rPr lang="en-US" altLang="zh-CN" dirty="0"/>
              <a:t>11</a:t>
            </a:r>
            <a:r>
              <a:rPr lang="zh-CN" altLang="en-US" dirty="0"/>
              <a:t>月</a:t>
            </a:r>
            <a:r>
              <a:rPr lang="en-US" altLang="zh-CN" dirty="0"/>
              <a:t>8</a:t>
            </a:r>
            <a:r>
              <a:rPr lang="zh-CN" altLang="en-US" dirty="0"/>
              <a:t>日夜晚</a:t>
            </a:r>
            <a:r>
              <a:rPr lang="en-US" altLang="zh-CN" dirty="0"/>
              <a:t>,</a:t>
            </a:r>
            <a:r>
              <a:rPr lang="zh-CN" altLang="en-US" dirty="0"/>
              <a:t>伦琴发现了一个意外的现象</a:t>
            </a:r>
            <a:r>
              <a:rPr lang="en-US" altLang="zh-CN" dirty="0"/>
              <a:t>:</a:t>
            </a:r>
            <a:r>
              <a:rPr lang="zh-CN" altLang="en-US" dirty="0"/>
              <a:t>他在继续实验时为防止紫外线和可见光的影响</a:t>
            </a:r>
            <a:r>
              <a:rPr lang="en-US" altLang="zh-CN" dirty="0"/>
              <a:t>,</a:t>
            </a:r>
            <a:r>
              <a:rPr lang="zh-CN" altLang="en-US" dirty="0"/>
              <a:t>不使管内的可见光漏出管外</a:t>
            </a:r>
            <a:r>
              <a:rPr lang="en-US" altLang="zh-CN" dirty="0"/>
              <a:t>,</a:t>
            </a:r>
            <a:r>
              <a:rPr lang="zh-CN" altLang="en-US" dirty="0"/>
              <a:t>用黑色硬纸板把放电管严密封好</a:t>
            </a:r>
            <a:r>
              <a:rPr lang="en-US" altLang="zh-CN" dirty="0"/>
              <a:t>,</a:t>
            </a:r>
            <a:r>
              <a:rPr lang="zh-CN" altLang="en-US" dirty="0"/>
              <a:t>在接上高压电流进行实验时</a:t>
            </a:r>
            <a:r>
              <a:rPr lang="en-US" altLang="zh-CN" dirty="0"/>
              <a:t>,</a:t>
            </a:r>
            <a:r>
              <a:rPr lang="zh-CN" altLang="en-US" dirty="0"/>
              <a:t>他发现</a:t>
            </a:r>
            <a:r>
              <a:rPr lang="en-US" altLang="zh-CN" dirty="0"/>
              <a:t>1</a:t>
            </a:r>
            <a:r>
              <a:rPr lang="zh-CN" altLang="en-US" dirty="0"/>
              <a:t>米以外的一个涂有氰化铂酸钡的荧光屏发出微弱的浅绿色闪光</a:t>
            </a:r>
            <a:r>
              <a:rPr lang="en-US" altLang="zh-CN" dirty="0"/>
              <a:t>,</a:t>
            </a:r>
            <a:r>
              <a:rPr lang="zh-CN" altLang="en-US" dirty="0"/>
              <a:t>一切断电源闪光就立即消失</a:t>
            </a:r>
            <a:r>
              <a:rPr lang="en-US" altLang="zh-CN" dirty="0"/>
              <a:t>,</a:t>
            </a:r>
            <a:r>
              <a:rPr lang="zh-CN" altLang="en-US" dirty="0"/>
              <a:t>这一发现使他十分惊奇</a:t>
            </a:r>
            <a:r>
              <a:rPr lang="en-US" altLang="zh-CN" dirty="0"/>
              <a:t>,</a:t>
            </a:r>
            <a:r>
              <a:rPr lang="zh-CN" altLang="en-US" dirty="0"/>
              <a:t>他全神贯注地重复实验</a:t>
            </a:r>
            <a:r>
              <a:rPr lang="en-US" altLang="zh-CN" dirty="0"/>
              <a:t>,</a:t>
            </a:r>
            <a:r>
              <a:rPr lang="zh-CN" altLang="en-US" dirty="0"/>
              <a:t>把荧光屏一步步移远</a:t>
            </a:r>
            <a:r>
              <a:rPr lang="en-US" altLang="zh-CN" dirty="0"/>
              <a:t>,</a:t>
            </a:r>
            <a:r>
              <a:rPr lang="zh-CN" altLang="en-US" dirty="0"/>
              <a:t>即使在</a:t>
            </a:r>
            <a:r>
              <a:rPr lang="en-US" altLang="zh-CN" dirty="0"/>
              <a:t>2</a:t>
            </a:r>
            <a:r>
              <a:rPr lang="zh-CN" altLang="en-US" dirty="0"/>
              <a:t>米左右</a:t>
            </a:r>
            <a:r>
              <a:rPr lang="en-US" altLang="zh-CN" dirty="0"/>
              <a:t>,</a:t>
            </a:r>
            <a:r>
              <a:rPr lang="zh-CN" altLang="en-US" dirty="0"/>
              <a:t>屏上仍有较强的荧光出现</a:t>
            </a:r>
            <a:r>
              <a:rPr lang="en-US" altLang="zh-CN" dirty="0"/>
              <a:t>,</a:t>
            </a:r>
            <a:r>
              <a:rPr lang="zh-CN" altLang="en-US" dirty="0"/>
              <a:t>当他带着这张涂料纸走进隔壁房间</a:t>
            </a:r>
            <a:r>
              <a:rPr lang="en-US" altLang="zh-CN" dirty="0"/>
              <a:t>,</a:t>
            </a:r>
            <a:r>
              <a:rPr lang="zh-CN" altLang="en-US" dirty="0"/>
              <a:t>关上门</a:t>
            </a:r>
            <a:r>
              <a:rPr lang="en-US" altLang="zh-CN" dirty="0"/>
              <a:t>,</a:t>
            </a:r>
            <a:r>
              <a:rPr lang="zh-CN" altLang="en-US" dirty="0"/>
              <a:t>拉下窗帘</a:t>
            </a:r>
            <a:r>
              <a:rPr lang="en-US" altLang="zh-CN" dirty="0"/>
              <a:t>,</a:t>
            </a:r>
            <a:r>
              <a:rPr lang="zh-CN" altLang="en-US" dirty="0"/>
              <a:t>荧光屏在管子工作时仍继续闪光。当时</a:t>
            </a:r>
            <a:r>
              <a:rPr lang="en-US" altLang="zh-CN" dirty="0"/>
              <a:t>,</a:t>
            </a:r>
            <a:r>
              <a:rPr lang="zh-CN" altLang="en-US" dirty="0"/>
              <a:t>伦琴确信</a:t>
            </a:r>
            <a:r>
              <a:rPr lang="en-US" altLang="zh-CN" dirty="0"/>
              <a:t>,</a:t>
            </a:r>
            <a:r>
              <a:rPr lang="zh-CN" altLang="en-US" dirty="0"/>
              <a:t>这一新奇的现象是迄今为止尚未观察过的。</a:t>
            </a:r>
            <a:endParaRPr lang="en-US" altLang="zh-CN" dirty="0"/>
          </a:p>
          <a:p>
            <a:pPr indent="457200"/>
            <a:endParaRPr lang="zh-CN" altLang="en-US" dirty="0"/>
          </a:p>
          <a:p>
            <a:pPr indent="457200"/>
            <a:r>
              <a:rPr lang="en-US" altLang="zh-CN" dirty="0"/>
              <a:t>1895</a:t>
            </a:r>
            <a:r>
              <a:rPr lang="zh-CN" altLang="en-US" dirty="0"/>
              <a:t>年</a:t>
            </a:r>
            <a:r>
              <a:rPr lang="en-US" altLang="zh-CN" dirty="0"/>
              <a:t>12</a:t>
            </a:r>
            <a:r>
              <a:rPr lang="zh-CN" altLang="en-US" dirty="0"/>
              <a:t>月</a:t>
            </a:r>
            <a:r>
              <a:rPr lang="en-US" altLang="zh-CN" dirty="0"/>
              <a:t>22</a:t>
            </a:r>
            <a:r>
              <a:rPr lang="zh-CN" altLang="en-US" dirty="0"/>
              <a:t>日晚上</a:t>
            </a:r>
            <a:r>
              <a:rPr lang="en-US" altLang="zh-CN" dirty="0"/>
              <a:t>,</a:t>
            </a:r>
            <a:r>
              <a:rPr lang="zh-CN" altLang="en-US" dirty="0"/>
              <a:t>他说服他的夫人充当实验对象</a:t>
            </a:r>
            <a:r>
              <a:rPr lang="en-US" altLang="zh-CN" dirty="0"/>
              <a:t>,</a:t>
            </a:r>
            <a:r>
              <a:rPr lang="zh-CN" altLang="en-US" dirty="0"/>
              <a:t>当他夫人的手放在荧光屏后时</a:t>
            </a:r>
            <a:r>
              <a:rPr lang="en-US" altLang="zh-CN" dirty="0"/>
              <a:t>,</a:t>
            </a:r>
            <a:r>
              <a:rPr lang="zh-CN" altLang="en-US" dirty="0"/>
              <a:t>她简直不敢相信</a:t>
            </a:r>
            <a:r>
              <a:rPr lang="en-US" altLang="zh-CN" dirty="0"/>
              <a:t>,</a:t>
            </a:r>
            <a:r>
              <a:rPr lang="zh-CN" altLang="en-US" dirty="0"/>
              <a:t>荧光屏上这只有戒指和骨骼毕露的造影就是她自己的手。</a:t>
            </a:r>
            <a:endParaRPr lang="en-US" altLang="zh-CN" dirty="0"/>
          </a:p>
          <a:p>
            <a:pPr indent="457200"/>
            <a:endParaRPr lang="en-US" altLang="zh-CN" dirty="0"/>
          </a:p>
          <a:p>
            <a:pPr indent="457200"/>
            <a:r>
              <a:rPr lang="zh-CN" altLang="en-US" dirty="0"/>
              <a:t>那时的伦琴对这种射线是什么确实不了解</a:t>
            </a:r>
            <a:r>
              <a:rPr lang="en-US" altLang="zh-CN" dirty="0"/>
              <a:t>,</a:t>
            </a:r>
            <a:r>
              <a:rPr lang="zh-CN" altLang="en-US" dirty="0"/>
              <a:t>这就是他在第一个通报中按代数上的未知数符号“</a:t>
            </a:r>
            <a:r>
              <a:rPr lang="en-US" altLang="zh-CN" dirty="0"/>
              <a:t>X”</a:t>
            </a:r>
            <a:r>
              <a:rPr lang="zh-CN" altLang="en-US" dirty="0"/>
              <a:t>命名的原因。</a:t>
            </a:r>
            <a:endParaRPr lang="en-US" altLang="zh-CN" dirty="0"/>
          </a:p>
        </p:txBody>
      </p:sp>
      <p:pic>
        <p:nvPicPr>
          <p:cNvPr id="26" name="图片 25" descr="https://gss2.bdstatic.com/9fo3dSag_xI4khGkpoWK1HF6hhy/baike/c0%3Dbaike72%2C5%2C5%2C72%2C24/sign=212067068744ebf8797c6c6db890bc4f/a9d3fd1f4134970a7a0e4e2a95cad1c8a7865db1.jpg"/>
          <p:cNvPicPr/>
          <p:nvPr/>
        </p:nvPicPr>
        <p:blipFill>
          <a:blip r:embed="rId4">
            <a:extLst>
              <a:ext uri="{28A0092B-C50C-407E-A947-70E740481C1C}">
                <a14:useLocalDpi xmlns:a14="http://schemas.microsoft.com/office/drawing/2010/main" val="0"/>
              </a:ext>
            </a:extLst>
          </a:blip>
          <a:srcRect/>
          <a:stretch>
            <a:fillRect/>
          </a:stretch>
        </p:blipFill>
        <p:spPr bwMode="auto">
          <a:xfrm>
            <a:off x="3162256" y="4255878"/>
            <a:ext cx="2859405" cy="2141855"/>
          </a:xfrm>
          <a:prstGeom prst="rect">
            <a:avLst/>
          </a:prstGeom>
          <a:noFill/>
          <a:ln>
            <a:noFill/>
          </a:ln>
        </p:spPr>
      </p:pic>
    </p:spTree>
    <p:extLst>
      <p:ext uri="{BB962C8B-B14F-4D97-AF65-F5344CB8AC3E}">
        <p14:creationId xmlns:p14="http://schemas.microsoft.com/office/powerpoint/2010/main" val="1365571349"/>
      </p:ext>
    </p:ext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4872759" y="338369"/>
            <a:ext cx="2501006" cy="584775"/>
          </a:xfrm>
          <a:prstGeom prst="rect">
            <a:avLst/>
          </a:prstGeom>
          <a:noFill/>
        </p:spPr>
        <p:txBody>
          <a:bodyPr wrap="none" rtlCol="0">
            <a:spAutoFit/>
          </a:bodyPr>
          <a:lstStyle/>
          <a:p>
            <a:pPr algn="ctr"/>
            <a:r>
              <a:rPr lang="zh-CN" altLang="en-US" sz="3200" dirty="0">
                <a:solidFill>
                  <a:schemeClr val="tx2"/>
                </a:solidFill>
                <a:latin typeface="微软雅黑" panose="020B0503020204020204" pitchFamily="34" charset="-122"/>
                <a:ea typeface="微软雅黑" panose="020B0503020204020204" pitchFamily="34" charset="-122"/>
              </a:rPr>
              <a:t>什么是</a:t>
            </a:r>
            <a:r>
              <a:rPr lang="en-US" altLang="zh-CN" sz="3200" dirty="0">
                <a:solidFill>
                  <a:schemeClr val="tx2"/>
                </a:solidFill>
                <a:latin typeface="微软雅黑" panose="020B0503020204020204" pitchFamily="34" charset="-122"/>
                <a:ea typeface="微软雅黑" panose="020B0503020204020204" pitchFamily="34" charset="-122"/>
              </a:rPr>
              <a:t>X</a:t>
            </a:r>
            <a:r>
              <a:rPr lang="zh-CN" altLang="en-US" sz="3200" dirty="0">
                <a:solidFill>
                  <a:schemeClr val="tx2"/>
                </a:solidFill>
                <a:latin typeface="微软雅黑" panose="020B0503020204020204" pitchFamily="34" charset="-122"/>
                <a:ea typeface="微软雅黑" panose="020B0503020204020204" pitchFamily="34" charset="-122"/>
              </a:rPr>
              <a:t>射线</a:t>
            </a:r>
            <a:endParaRPr lang="id-ID" sz="3200" dirty="0">
              <a:solidFill>
                <a:schemeClr val="tx2"/>
              </a:solidFill>
              <a:latin typeface="微软雅黑" panose="020B0503020204020204" pitchFamily="34" charset="-122"/>
              <a:ea typeface="微软雅黑" panose="020B0503020204020204" pitchFamily="34" charset="-122"/>
            </a:endParaRPr>
          </a:p>
        </p:txBody>
      </p:sp>
      <p:grpSp>
        <p:nvGrpSpPr>
          <p:cNvPr id="10" name="Group 22"/>
          <p:cNvGrpSpPr/>
          <p:nvPr/>
        </p:nvGrpSpPr>
        <p:grpSpPr>
          <a:xfrm>
            <a:off x="284516" y="923144"/>
            <a:ext cx="13707455" cy="3439389"/>
            <a:chOff x="399247" y="808753"/>
            <a:chExt cx="15264328" cy="4342931"/>
          </a:xfrm>
        </p:grpSpPr>
        <p:grpSp>
          <p:nvGrpSpPr>
            <p:cNvPr id="22" name="Group 12"/>
            <p:cNvGrpSpPr/>
            <p:nvPr/>
          </p:nvGrpSpPr>
          <p:grpSpPr>
            <a:xfrm>
              <a:off x="399247" y="808753"/>
              <a:ext cx="15264328" cy="4342931"/>
              <a:chOff x="1060542" y="726737"/>
              <a:chExt cx="13356289" cy="4105973"/>
            </a:xfrm>
          </p:grpSpPr>
          <p:sp>
            <p:nvSpPr>
              <p:cNvPr id="23" name="Rectangle 13"/>
              <p:cNvSpPr/>
              <p:nvPr/>
            </p:nvSpPr>
            <p:spPr>
              <a:xfrm>
                <a:off x="7390094" y="726737"/>
                <a:ext cx="7026737" cy="440912"/>
              </a:xfrm>
              <a:prstGeom prst="rect">
                <a:avLst/>
              </a:prstGeom>
            </p:spPr>
            <p:txBody>
              <a:bodyPr wrap="square">
                <a:spAutoFit/>
              </a:bodyPr>
              <a:lstStyle/>
              <a:p>
                <a:pPr>
                  <a:defRPr/>
                </a:pPr>
                <a:r>
                  <a:rPr lang="zh-CN" altLang="en-US" dirty="0"/>
                  <a:t>是波长介于紫外线和</a:t>
                </a:r>
                <a:r>
                  <a:rPr lang="en-US" altLang="zh-CN" dirty="0">
                    <a:hlinkClick r:id="rId3">
                      <a:extLst>
                        <a:ext uri="{A12FA001-AC4F-418D-AE19-62706E023703}">
                          <ahyp:hlinkClr xmlns:ahyp="http://schemas.microsoft.com/office/drawing/2018/hyperlinkcolor" val="tx"/>
                        </a:ext>
                      </a:extLst>
                    </a:hlinkClick>
                  </a:rPr>
                  <a:t>γ</a:t>
                </a:r>
                <a:r>
                  <a:rPr lang="zh-CN" altLang="en-US" dirty="0">
                    <a:hlinkClick r:id="rId3">
                      <a:extLst>
                        <a:ext uri="{A12FA001-AC4F-418D-AE19-62706E023703}">
                          <ahyp:hlinkClr xmlns:ahyp="http://schemas.microsoft.com/office/drawing/2018/hyperlinkcolor" val="tx"/>
                        </a:ext>
                      </a:extLst>
                    </a:hlinkClick>
                  </a:rPr>
                  <a:t>射线</a:t>
                </a:r>
                <a:r>
                  <a:rPr lang="zh-CN" altLang="en-US" dirty="0"/>
                  <a:t> 之间的</a:t>
                </a:r>
                <a:r>
                  <a:rPr lang="zh-CN" altLang="en-US" dirty="0">
                    <a:hlinkClick r:id="rId4">
                      <a:extLst>
                        <a:ext uri="{A12FA001-AC4F-418D-AE19-62706E023703}">
                          <ahyp:hlinkClr xmlns:ahyp="http://schemas.microsoft.com/office/drawing/2018/hyperlinkcolor" val="tx"/>
                        </a:ext>
                      </a:extLst>
                    </a:hlinkClick>
                  </a:rPr>
                  <a:t>电磁波</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TextBox 14"/>
              <p:cNvSpPr txBox="1"/>
              <p:nvPr/>
            </p:nvSpPr>
            <p:spPr>
              <a:xfrm>
                <a:off x="1060542" y="4281570"/>
                <a:ext cx="320509" cy="551140"/>
              </a:xfrm>
              <a:prstGeom prst="rect">
                <a:avLst/>
              </a:prstGeom>
              <a:noFill/>
            </p:spPr>
            <p:txBody>
              <a:bodyPr wrap="none" rtlCol="0">
                <a:spAutoFit/>
              </a:bodyPr>
              <a:lstStyle/>
              <a:p>
                <a:pPr>
                  <a:lnSpc>
                    <a:spcPct val="150000"/>
                  </a:lnSpc>
                </a:pPr>
                <a:r>
                  <a:rPr lang="id-ID"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A</a:t>
                </a:r>
                <a:endParaRPr lang="en-US"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16" name="Group 19"/>
            <p:cNvGrpSpPr/>
            <p:nvPr/>
          </p:nvGrpSpPr>
          <p:grpSpPr>
            <a:xfrm>
              <a:off x="3385699" y="1802321"/>
              <a:ext cx="2395802" cy="2547071"/>
              <a:chOff x="1015175" y="4133523"/>
              <a:chExt cx="2096326" cy="2408099"/>
            </a:xfrm>
          </p:grpSpPr>
          <p:sp>
            <p:nvSpPr>
              <p:cNvPr id="17" name="Rectangle 20"/>
              <p:cNvSpPr/>
              <p:nvPr/>
            </p:nvSpPr>
            <p:spPr>
              <a:xfrm>
                <a:off x="1015175" y="4667747"/>
                <a:ext cx="2096326" cy="1873875"/>
              </a:xfrm>
              <a:prstGeom prst="rect">
                <a:avLst/>
              </a:prstGeom>
            </p:spPr>
            <p:txBody>
              <a:bodyPr wrap="square">
                <a:spAutoFit/>
              </a:bodyPr>
              <a:lstStyle/>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德国物理学家</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诺贝尔物理奖得主</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发现了</a:t>
                </a:r>
                <a:r>
                  <a:rPr lang="en-US" altLang="zh-CN" sz="1200">
                    <a:solidFill>
                      <a:schemeClr val="bg1"/>
                    </a:solidFill>
                    <a:latin typeface="微软雅黑" panose="020B0503020204020204" pitchFamily="34" charset="-122"/>
                    <a:ea typeface="微软雅黑" panose="020B0503020204020204" pitchFamily="34" charset="-122"/>
                  </a:rPr>
                  <a:t>X</a:t>
                </a:r>
                <a:r>
                  <a:rPr lang="zh-CN" altLang="en-US" sz="1200">
                    <a:solidFill>
                      <a:schemeClr val="bg1"/>
                    </a:solidFill>
                    <a:latin typeface="微软雅黑" panose="020B0503020204020204" pitchFamily="34" charset="-122"/>
                    <a:ea typeface="微软雅黑" panose="020B0503020204020204" pitchFamily="34" charset="-122"/>
                  </a:rPr>
                  <a:t>射线（伦琴射线）</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第</a:t>
                </a:r>
                <a:r>
                  <a:rPr lang="en-US" altLang="zh-CN" sz="1200">
                    <a:solidFill>
                      <a:schemeClr val="bg1"/>
                    </a:solidFill>
                    <a:latin typeface="微软雅黑" panose="020B0503020204020204" pitchFamily="34" charset="-122"/>
                    <a:ea typeface="微软雅黑" panose="020B0503020204020204" pitchFamily="34" charset="-122"/>
                  </a:rPr>
                  <a:t>111</a:t>
                </a:r>
                <a:r>
                  <a:rPr lang="zh-CN" altLang="en-US" sz="1200">
                    <a:solidFill>
                      <a:schemeClr val="bg1"/>
                    </a:solidFill>
                    <a:latin typeface="微软雅黑" panose="020B0503020204020204" pitchFamily="34" charset="-122"/>
                    <a:ea typeface="微软雅黑" panose="020B0503020204020204" pitchFamily="34" charset="-122"/>
                  </a:rPr>
                  <a:t>号化学元素</a:t>
                </a:r>
                <a:r>
                  <a:rPr lang="en-US" altLang="zh-CN" sz="1200">
                    <a:solidFill>
                      <a:schemeClr val="bg1"/>
                    </a:solidFill>
                    <a:latin typeface="微软雅黑" panose="020B0503020204020204" pitchFamily="34" charset="-122"/>
                    <a:ea typeface="微软雅黑" panose="020B0503020204020204" pitchFamily="34" charset="-122"/>
                  </a:rPr>
                  <a:t>Rg</a:t>
                </a:r>
              </a:p>
            </p:txBody>
          </p:sp>
          <p:sp>
            <p:nvSpPr>
              <p:cNvPr id="18" name="TextBox 21"/>
              <p:cNvSpPr txBox="1"/>
              <p:nvPr/>
            </p:nvSpPr>
            <p:spPr>
              <a:xfrm>
                <a:off x="1056232" y="4133523"/>
                <a:ext cx="1554439" cy="499240"/>
              </a:xfrm>
              <a:prstGeom prst="rect">
                <a:avLst/>
              </a:prstGeom>
              <a:noFill/>
            </p:spPr>
            <p:txBody>
              <a:bodyPr wrap="non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威廉</a:t>
                </a:r>
                <a:r>
                  <a:rPr lang="en-US" altLang="zh-CN"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a:t>
                </a:r>
                <a:r>
                  <a:rPr lang="zh-CN" altLang="en-US"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拉德</a:t>
                </a:r>
                <a:r>
                  <a:rPr lang="en-US" altLang="zh-CN"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a:t>
                </a:r>
                <a:r>
                  <a:rPr lang="zh-CN" altLang="en-US"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伦琴</a:t>
                </a:r>
                <a:endParaRPr lang="en-US"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sp>
        <p:nvSpPr>
          <p:cNvPr id="2" name="文本框 1"/>
          <p:cNvSpPr txBox="1"/>
          <p:nvPr/>
        </p:nvSpPr>
        <p:spPr>
          <a:xfrm>
            <a:off x="6292291" y="1251029"/>
            <a:ext cx="5782411" cy="1754326"/>
          </a:xfrm>
          <a:prstGeom prst="rect">
            <a:avLst/>
          </a:prstGeom>
          <a:noFill/>
        </p:spPr>
        <p:txBody>
          <a:bodyPr wrap="square" rtlCol="0">
            <a:spAutoFit/>
          </a:bodyPr>
          <a:lstStyle/>
          <a:p>
            <a:pPr indent="457200"/>
            <a:r>
              <a:rPr lang="en-US" altLang="zh-CN" dirty="0"/>
              <a:t>x</a:t>
            </a:r>
            <a:r>
              <a:rPr lang="zh-CN" altLang="en-US" dirty="0"/>
              <a:t>射线具有很高的穿透本领，能透过许多对可见光不透明的物质，如</a:t>
            </a:r>
            <a:r>
              <a:rPr lang="zh-CN" altLang="en-US" dirty="0">
                <a:hlinkClick r:id="rId5">
                  <a:extLst>
                    <a:ext uri="{A12FA001-AC4F-418D-AE19-62706E023703}">
                      <ahyp:hlinkClr xmlns:ahyp="http://schemas.microsoft.com/office/drawing/2018/hyperlinkcolor" val="tx"/>
                    </a:ext>
                  </a:extLst>
                </a:hlinkClick>
              </a:rPr>
              <a:t>墨纸</a:t>
            </a:r>
            <a:r>
              <a:rPr lang="zh-CN" altLang="en-US" dirty="0"/>
              <a:t>、木料等。这种肉眼看不见的射线可以使很多固体材料发生可见的荧光，使照相底片感光以及空气电离等效应。</a:t>
            </a:r>
            <a:r>
              <a:rPr lang="en-US" altLang="zh-CN" dirty="0"/>
              <a:t>X</a:t>
            </a:r>
            <a:r>
              <a:rPr lang="zh-CN" altLang="en-US" dirty="0"/>
              <a:t>射线最初用于医学成像诊断和 </a:t>
            </a:r>
            <a:r>
              <a:rPr lang="en-US" altLang="zh-CN" dirty="0">
                <a:hlinkClick r:id="rId6">
                  <a:extLst>
                    <a:ext uri="{A12FA001-AC4F-418D-AE19-62706E023703}">
                      <ahyp:hlinkClr xmlns:ahyp="http://schemas.microsoft.com/office/drawing/2018/hyperlinkcolor" val="tx"/>
                    </a:ext>
                  </a:extLst>
                </a:hlinkClick>
              </a:rPr>
              <a:t>X</a:t>
            </a:r>
            <a:r>
              <a:rPr lang="zh-CN" altLang="en-US" dirty="0">
                <a:hlinkClick r:id="rId6">
                  <a:extLst>
                    <a:ext uri="{A12FA001-AC4F-418D-AE19-62706E023703}">
                      <ahyp:hlinkClr xmlns:ahyp="http://schemas.microsoft.com/office/drawing/2018/hyperlinkcolor" val="tx"/>
                    </a:ext>
                  </a:extLst>
                </a:hlinkClick>
              </a:rPr>
              <a:t>射线结晶学</a:t>
            </a:r>
            <a:r>
              <a:rPr lang="zh-CN" altLang="en-US" dirty="0"/>
              <a:t>。</a:t>
            </a:r>
            <a:r>
              <a:rPr lang="en-US" altLang="zh-CN" dirty="0"/>
              <a:t>X</a:t>
            </a:r>
            <a:r>
              <a:rPr lang="zh-CN" altLang="en-US" dirty="0"/>
              <a:t>射线也是游离辐射等这一类对人体有危害的射线。</a:t>
            </a:r>
            <a:endParaRPr lang="en-US" altLang="zh-CN" dirty="0"/>
          </a:p>
        </p:txBody>
      </p:sp>
      <p:pic>
        <p:nvPicPr>
          <p:cNvPr id="10242" name="Picture 2" descr="https://ss1.bdstatic.com/70cFuXSh_Q1YnxGkpoWK1HF6hhy/it/u=3551750485,2202066422&amp;fm=26&amp;gp=0.jpg">
            <a:extLst>
              <a:ext uri="{FF2B5EF4-FFF2-40B4-BE49-F238E27FC236}">
                <a16:creationId xmlns:a16="http://schemas.microsoft.com/office/drawing/2014/main" id="{678C3445-2C12-4087-89FC-37323BEC00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984" y="1213825"/>
            <a:ext cx="54673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gss1.bdstatic.com/-vo3dSag_xI4khGkpoWK1HF6hhy/baike/c0%3Dbaike80%2C5%2C5%2C80%2C26/sign=4a1c3f758135e5dd8421ad8d17afcc8a/5bafa40f4bfbfbedaebae9587cf0f736afc31f31.jpg">
            <a:extLst>
              <a:ext uri="{FF2B5EF4-FFF2-40B4-BE49-F238E27FC236}">
                <a16:creationId xmlns:a16="http://schemas.microsoft.com/office/drawing/2014/main" id="{DE796331-25A7-4F7F-A6A1-36005855A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9441" y="2942326"/>
            <a:ext cx="4625261" cy="374646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14FA457-0FAD-4F2F-A54F-4392845DBD42}"/>
              </a:ext>
            </a:extLst>
          </p:cNvPr>
          <p:cNvSpPr/>
          <p:nvPr/>
        </p:nvSpPr>
        <p:spPr>
          <a:xfrm>
            <a:off x="958469" y="4039683"/>
            <a:ext cx="4406976" cy="369332"/>
          </a:xfrm>
          <a:prstGeom prst="rect">
            <a:avLst/>
          </a:prstGeom>
        </p:spPr>
        <p:txBody>
          <a:bodyPr wrap="none">
            <a:spAutoFit/>
          </a:bodyPr>
          <a:lstStyle/>
          <a:p>
            <a:r>
              <a:rPr lang="zh-CN" altLang="en-US" dirty="0"/>
              <a:t>其波长很短约介于</a:t>
            </a:r>
            <a:r>
              <a:rPr lang="en-US" altLang="zh-CN" dirty="0"/>
              <a:t>0.001</a:t>
            </a:r>
            <a:r>
              <a:rPr lang="zh-CN" altLang="en-US" dirty="0"/>
              <a:t>纳米到</a:t>
            </a:r>
            <a:r>
              <a:rPr lang="en-US" altLang="zh-CN" dirty="0"/>
              <a:t>10</a:t>
            </a:r>
            <a:r>
              <a:rPr lang="zh-CN" altLang="en-US" dirty="0"/>
              <a:t>纳米之间</a:t>
            </a:r>
          </a:p>
        </p:txBody>
      </p:sp>
    </p:spTree>
    <p:extLst>
      <p:ext uri="{BB962C8B-B14F-4D97-AF65-F5344CB8AC3E}">
        <p14:creationId xmlns:p14="http://schemas.microsoft.com/office/powerpoint/2010/main" val="3009324989"/>
      </p:ext>
    </p:ext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761672" y="258899"/>
            <a:ext cx="2428870" cy="830997"/>
          </a:xfrm>
          <a:prstGeom prst="rect">
            <a:avLst/>
          </a:prstGeom>
          <a:noFill/>
        </p:spPr>
        <p:txBody>
          <a:bodyPr wrap="none" rtlCol="0">
            <a:spAutoFit/>
          </a:bodyPr>
          <a:lstStyle/>
          <a:p>
            <a:pPr algn="ctr"/>
            <a:r>
              <a:rPr lang="en-US" altLang="zh-CN" sz="4800" dirty="0">
                <a:solidFill>
                  <a:schemeClr val="tx2"/>
                </a:solidFill>
                <a:latin typeface="微软雅黑" panose="020B0503020204020204" pitchFamily="34" charset="-122"/>
                <a:ea typeface="微软雅黑" panose="020B0503020204020204" pitchFamily="34" charset="-122"/>
              </a:rPr>
              <a:t>X</a:t>
            </a:r>
            <a:r>
              <a:rPr lang="zh-CN" altLang="en-US" sz="4800" dirty="0">
                <a:solidFill>
                  <a:schemeClr val="tx2"/>
                </a:solidFill>
                <a:latin typeface="微软雅黑" panose="020B0503020204020204" pitchFamily="34" charset="-122"/>
                <a:ea typeface="微软雅黑" panose="020B0503020204020204" pitchFamily="34" charset="-122"/>
              </a:rPr>
              <a:t>射线管</a:t>
            </a:r>
            <a:endParaRPr lang="id-ID" sz="4800" dirty="0">
              <a:solidFill>
                <a:schemeClr val="tx2"/>
              </a:solidFill>
              <a:latin typeface="微软雅黑" panose="020B0503020204020204" pitchFamily="34" charset="-122"/>
              <a:ea typeface="微软雅黑" panose="020B0503020204020204" pitchFamily="34" charset="-122"/>
            </a:endParaRPr>
          </a:p>
        </p:txBody>
      </p:sp>
      <p:pic>
        <p:nvPicPr>
          <p:cNvPr id="4" name="Picture 5">
            <a:extLst>
              <a:ext uri="{FF2B5EF4-FFF2-40B4-BE49-F238E27FC236}">
                <a16:creationId xmlns:a16="http://schemas.microsoft.com/office/drawing/2014/main" id="{BB691AC6-7D50-4752-A81D-58462C007E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5642" y="3083756"/>
            <a:ext cx="2374900" cy="222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pic>
      <p:pic>
        <p:nvPicPr>
          <p:cNvPr id="5" name="图片 4" descr="https://gss3.bdstatic.com/7Po3dSag_xI4khGkpoWK1HF6hhy/baike/c0%3Dbaike116%2C5%2C5%2C116%2C38/sign=8e60889eb13533fae1bb9b7cc9ba967a/b812c8fcc3cec3fd6bbba6e5d688d43f8694279c.jpg"/>
          <p:cNvPicPr/>
          <p:nvPr/>
        </p:nvPicPr>
        <p:blipFill>
          <a:blip r:embed="rId4">
            <a:extLst>
              <a:ext uri="{28A0092B-C50C-407E-A947-70E740481C1C}">
                <a14:useLocalDpi xmlns:a14="http://schemas.microsoft.com/office/drawing/2010/main" val="0"/>
              </a:ext>
            </a:extLst>
          </a:blip>
          <a:srcRect/>
          <a:stretch>
            <a:fillRect/>
          </a:stretch>
        </p:blipFill>
        <p:spPr bwMode="auto">
          <a:xfrm>
            <a:off x="4529412" y="2947548"/>
            <a:ext cx="4177030" cy="2499360"/>
          </a:xfrm>
          <a:prstGeom prst="rect">
            <a:avLst/>
          </a:prstGeom>
          <a:noFill/>
          <a:ln>
            <a:noFill/>
          </a:ln>
        </p:spPr>
      </p:pic>
      <p:sp>
        <p:nvSpPr>
          <p:cNvPr id="8" name="矩形 7">
            <a:extLst>
              <a:ext uri="{FF2B5EF4-FFF2-40B4-BE49-F238E27FC236}">
                <a16:creationId xmlns:a16="http://schemas.microsoft.com/office/drawing/2014/main" id="{E21D2C4B-244E-4DE6-BF13-5570EDC4B617}"/>
              </a:ext>
            </a:extLst>
          </p:cNvPr>
          <p:cNvSpPr/>
          <p:nvPr/>
        </p:nvSpPr>
        <p:spPr>
          <a:xfrm>
            <a:off x="4529412" y="351231"/>
            <a:ext cx="4523354" cy="646331"/>
          </a:xfrm>
          <a:prstGeom prst="rect">
            <a:avLst/>
          </a:prstGeom>
        </p:spPr>
        <p:txBody>
          <a:bodyPr wrap="none">
            <a:spAutoFit/>
          </a:bodyPr>
          <a:lstStyle/>
          <a:p>
            <a:r>
              <a:rPr lang="zh-CN" altLang="en-US" sz="3600" dirty="0">
                <a:solidFill>
                  <a:srgbClr val="000000"/>
                </a:solidFill>
                <a:latin typeface="微软雅黑" panose="020B0503020204020204" pitchFamily="34" charset="-122"/>
                <a:ea typeface="微软雅黑" panose="020B0503020204020204" pitchFamily="34" charset="-122"/>
              </a:rPr>
              <a:t>（</a:t>
            </a:r>
            <a:r>
              <a:rPr lang="en-US" altLang="zh-CN" sz="3600" dirty="0">
                <a:solidFill>
                  <a:srgbClr val="000000"/>
                </a:solidFill>
                <a:latin typeface="微软雅黑" panose="020B0503020204020204" pitchFamily="34" charset="-122"/>
                <a:ea typeface="微软雅黑" panose="020B0503020204020204" pitchFamily="34" charset="-122"/>
              </a:rPr>
              <a:t>X ray generator</a:t>
            </a:r>
            <a:r>
              <a:rPr lang="zh-CN" altLang="en-US" sz="3600" dirty="0">
                <a:solidFill>
                  <a:srgbClr val="000000"/>
                </a:solidFill>
                <a:latin typeface="微软雅黑" panose="020B0503020204020204" pitchFamily="34" charset="-122"/>
                <a:ea typeface="微软雅黑" panose="020B0503020204020204" pitchFamily="34" charset="-122"/>
              </a:rPr>
              <a:t>）</a:t>
            </a:r>
            <a:endParaRPr lang="zh-CN" altLang="en-US" sz="3600" dirty="0"/>
          </a:p>
        </p:txBody>
      </p:sp>
    </p:spTree>
    <p:extLst>
      <p:ext uri="{BB962C8B-B14F-4D97-AF65-F5344CB8AC3E}">
        <p14:creationId xmlns:p14="http://schemas.microsoft.com/office/powerpoint/2010/main" val="341098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237956" y="1628774"/>
            <a:ext cx="5137807" cy="3980570"/>
            <a:chOff x="347399" y="1699756"/>
            <a:chExt cx="5721352" cy="5026281"/>
          </a:xfrm>
        </p:grpSpPr>
        <p:grpSp>
          <p:nvGrpSpPr>
            <p:cNvPr id="3" name="Group 12"/>
            <p:cNvGrpSpPr/>
            <p:nvPr/>
          </p:nvGrpSpPr>
          <p:grpSpPr>
            <a:xfrm>
              <a:off x="347399" y="4568736"/>
              <a:ext cx="2395801" cy="2157301"/>
              <a:chOff x="1015175" y="4281570"/>
              <a:chExt cx="2096326" cy="2039595"/>
            </a:xfrm>
          </p:grpSpPr>
          <p:sp>
            <p:nvSpPr>
              <p:cNvPr id="9" name="Rectangle 13"/>
              <p:cNvSpPr/>
              <p:nvPr/>
            </p:nvSpPr>
            <p:spPr>
              <a:xfrm>
                <a:off x="1015175" y="4667746"/>
                <a:ext cx="2096326" cy="1653419"/>
              </a:xfrm>
              <a:prstGeom prst="rect">
                <a:avLst/>
              </a:prstGeom>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p>
              <a:p>
                <a:pPr>
                  <a:defRPr/>
                </a:pPr>
                <a:endParaRPr lang="en-US" altLang="zh-CN" sz="1200" dirty="0">
                  <a:solidFill>
                    <a:schemeClr val="bg1"/>
                  </a:solidFill>
                  <a:latin typeface="微软雅黑" panose="020B0503020204020204" pitchFamily="34" charset="-122"/>
                  <a:ea typeface="微软雅黑" panose="020B0503020204020204" pitchFamily="34" charset="-122"/>
                  <a:cs typeface="Clear Sans Light" panose="020B0303030202020304" pitchFamily="34" charset="0"/>
                </a:endParaRPr>
              </a:p>
              <a:p>
                <a:r>
                  <a:rPr lang="zh-CN" altLang="en-US" sz="120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a:t>
                </a:r>
              </a:p>
            </p:txBody>
          </p:sp>
          <p:sp>
            <p:nvSpPr>
              <p:cNvPr id="10" name="TextBox 14"/>
              <p:cNvSpPr txBox="1"/>
              <p:nvPr/>
            </p:nvSpPr>
            <p:spPr>
              <a:xfrm>
                <a:off x="1060542" y="4281570"/>
                <a:ext cx="320509" cy="551140"/>
              </a:xfrm>
              <a:prstGeom prst="rect">
                <a:avLst/>
              </a:prstGeom>
              <a:noFill/>
            </p:spPr>
            <p:txBody>
              <a:bodyPr wrap="none" rtlCol="0">
                <a:spAutoFit/>
              </a:bodyPr>
              <a:lstStyle/>
              <a:p>
                <a:pPr>
                  <a:lnSpc>
                    <a:spcPct val="150000"/>
                  </a:lnSpc>
                </a:pPr>
                <a:r>
                  <a:rPr lang="id-ID"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A</a:t>
                </a:r>
                <a:endParaRPr lang="en-US" sz="16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4" name="Group 17"/>
            <p:cNvGrpSpPr/>
            <p:nvPr/>
          </p:nvGrpSpPr>
          <p:grpSpPr>
            <a:xfrm>
              <a:off x="3075521" y="1699756"/>
              <a:ext cx="2993230" cy="3833051"/>
              <a:chOff x="3402282" y="1569126"/>
              <a:chExt cx="2619076" cy="3623915"/>
            </a:xfrm>
          </p:grpSpPr>
          <p:sp>
            <p:nvSpPr>
              <p:cNvPr id="5" name="Rectangle 18"/>
              <p:cNvSpPr/>
              <p:nvPr/>
            </p:nvSpPr>
            <p:spPr>
              <a:xfrm>
                <a:off x="3402282" y="1569126"/>
                <a:ext cx="2619076" cy="362391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243840" rIns="243840" rtlCol="0" anchor="ctr"/>
              <a:lstStyle/>
              <a:p>
                <a:pPr algn="ctr" defTabSz="1450904">
                  <a:lnSpc>
                    <a:spcPct val="200000"/>
                  </a:lnSpc>
                </a:pPr>
                <a:endParaRPr lang="en-US" sz="1200"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nvGrpSpPr>
              <p:cNvPr id="6" name="Group 19"/>
              <p:cNvGrpSpPr/>
              <p:nvPr/>
            </p:nvGrpSpPr>
            <p:grpSpPr>
              <a:xfrm>
                <a:off x="3673688" y="1666095"/>
                <a:ext cx="2096326" cy="3289924"/>
                <a:chOff x="1015175" y="4133523"/>
                <a:chExt cx="2096326" cy="3289924"/>
              </a:xfrm>
            </p:grpSpPr>
            <p:sp>
              <p:nvSpPr>
                <p:cNvPr id="7" name="Rectangle 20"/>
                <p:cNvSpPr/>
                <p:nvPr/>
              </p:nvSpPr>
              <p:spPr>
                <a:xfrm>
                  <a:off x="1015175" y="4667747"/>
                  <a:ext cx="2096326" cy="2755700"/>
                </a:xfrm>
                <a:prstGeom prst="rect">
                  <a:avLst/>
                </a:prstGeom>
              </p:spPr>
              <p:txBody>
                <a:bodyPr wrap="square">
                  <a:spAutoFit/>
                </a:bodyPr>
                <a:lstStyle/>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德国物理学家</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诺贝尔物理奖得主</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发现 </a:t>
                  </a:r>
                  <a:r>
                    <a:rPr lang="en-US" altLang="zh-CN" sz="1200">
                      <a:solidFill>
                        <a:schemeClr val="bg1"/>
                      </a:solidFill>
                      <a:latin typeface="微软雅黑" panose="020B0503020204020204" pitchFamily="34" charset="-122"/>
                      <a:ea typeface="微软雅黑" panose="020B0503020204020204" pitchFamily="34" charset="-122"/>
                    </a:rPr>
                    <a:t>X</a:t>
                  </a:r>
                  <a:r>
                    <a:rPr lang="zh-CN" altLang="en-US" sz="1200">
                      <a:solidFill>
                        <a:schemeClr val="bg1"/>
                      </a:solidFill>
                      <a:latin typeface="微软雅黑" panose="020B0503020204020204" pitchFamily="34" charset="-122"/>
                      <a:ea typeface="微软雅黑" panose="020B0503020204020204" pitchFamily="34" charset="-122"/>
                    </a:rPr>
                    <a:t>射线在晶体中的衍射现象</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sz="1200">
                      <a:solidFill>
                        <a:schemeClr val="bg1"/>
                      </a:solidFill>
                      <a:latin typeface="微软雅黑" panose="020B0503020204020204" pitchFamily="34" charset="-122"/>
                      <a:ea typeface="微软雅黑" panose="020B0503020204020204" pitchFamily="34" charset="-122"/>
                    </a:rPr>
                    <a:t>《</a:t>
                  </a:r>
                  <a:r>
                    <a:rPr lang="zh-CN" altLang="en-US" sz="1200">
                      <a:solidFill>
                        <a:schemeClr val="bg1"/>
                      </a:solidFill>
                      <a:latin typeface="微软雅黑" panose="020B0503020204020204" pitchFamily="34" charset="-122"/>
                      <a:ea typeface="微软雅黑" panose="020B0503020204020204" pitchFamily="34" charset="-122"/>
                    </a:rPr>
                    <a:t>相对性原理</a:t>
                  </a:r>
                  <a:r>
                    <a:rPr lang="en-US" altLang="zh-CN" sz="1200">
                      <a:solidFill>
                        <a:schemeClr val="bg1"/>
                      </a:solidFill>
                      <a:latin typeface="微软雅黑" panose="020B0503020204020204" pitchFamily="34" charset="-122"/>
                      <a:ea typeface="微软雅黑" panose="020B0503020204020204" pitchFamily="34" charset="-122"/>
                    </a:rPr>
                    <a:t>》</a:t>
                  </a:r>
                </a:p>
                <a:p>
                  <a:pPr>
                    <a:lnSpc>
                      <a:spcPct val="200000"/>
                    </a:lnSpc>
                  </a:pPr>
                  <a:r>
                    <a:rPr lang="zh-CN" altLang="en-US" sz="1200">
                      <a:solidFill>
                        <a:schemeClr val="bg1"/>
                      </a:solidFill>
                      <a:latin typeface="微软雅黑" panose="020B0503020204020204" pitchFamily="34" charset="-122"/>
                      <a:ea typeface="微软雅黑" panose="020B0503020204020204" pitchFamily="34" charset="-122"/>
                    </a:rPr>
                    <a:t>曾担任德国物理学会会长</a:t>
                  </a:r>
                  <a:endParaRPr lang="en-US" altLang="zh-CN" sz="1200">
                    <a:solidFill>
                      <a:schemeClr val="bg1"/>
                    </a:solidFill>
                    <a:latin typeface="微软雅黑" panose="020B0503020204020204" pitchFamily="34" charset="-122"/>
                    <a:ea typeface="微软雅黑" panose="020B0503020204020204" pitchFamily="34" charset="-122"/>
                  </a:endParaRPr>
                </a:p>
              </p:txBody>
            </p:sp>
            <p:sp>
              <p:nvSpPr>
                <p:cNvPr id="8" name="TextBox 21"/>
                <p:cNvSpPr txBox="1"/>
                <p:nvPr/>
              </p:nvSpPr>
              <p:spPr>
                <a:xfrm>
                  <a:off x="1056232" y="4133523"/>
                  <a:ext cx="579791" cy="499240"/>
                </a:xfrm>
                <a:prstGeom prst="rect">
                  <a:avLst/>
                </a:prstGeom>
                <a:noFill/>
              </p:spPr>
              <p:txBody>
                <a:bodyPr wrap="none" rtlCol="0">
                  <a:spAutoFit/>
                </a:bodyPr>
                <a:lstStyle/>
                <a:p>
                  <a:pPr>
                    <a:lnSpc>
                      <a:spcPct val="150000"/>
                    </a:lnSpc>
                  </a:pPr>
                  <a:r>
                    <a:rPr lang="zh-CN" altLang="en-US" sz="1600" b="1">
                      <a:solidFill>
                        <a:schemeClr val="bg1"/>
                      </a:solidFill>
                      <a:latin typeface="微软雅黑" panose="020B0503020204020204" pitchFamily="34" charset="-122"/>
                      <a:ea typeface="微软雅黑" panose="020B0503020204020204" pitchFamily="34" charset="-122"/>
                      <a:cs typeface="Clear Sans" panose="020B0503030202020304" pitchFamily="34" charset="0"/>
                    </a:rPr>
                    <a:t>劳厄</a:t>
                  </a:r>
                  <a:endParaRPr lang="en-US" altLang="zh-CN" sz="1600" b="1"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grpSp>
      <p:pic>
        <p:nvPicPr>
          <p:cNvPr id="12" name="Picture 252" descr="WLLAOE">
            <a:extLst>
              <a:ext uri="{FF2B5EF4-FFF2-40B4-BE49-F238E27FC236}">
                <a16:creationId xmlns:a16="http://schemas.microsoft.com/office/drawing/2014/main" id="{B4CE35FA-2F92-4AA4-B479-23FA463E3E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4853" y="1710001"/>
            <a:ext cx="2065020" cy="2879725"/>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pic>
      <p:sp>
        <p:nvSpPr>
          <p:cNvPr id="14" name="TextBox 24"/>
          <p:cNvSpPr txBox="1"/>
          <p:nvPr/>
        </p:nvSpPr>
        <p:spPr>
          <a:xfrm>
            <a:off x="5210192" y="338369"/>
            <a:ext cx="1826141" cy="584775"/>
          </a:xfrm>
          <a:prstGeom prst="rect">
            <a:avLst/>
          </a:prstGeom>
          <a:noFill/>
        </p:spPr>
        <p:txBody>
          <a:bodyPr wrap="none" rtlCol="0">
            <a:spAutoFit/>
          </a:bodyPr>
          <a:lstStyle/>
          <a:p>
            <a:pPr algn="ctr"/>
            <a:r>
              <a:rPr lang="zh-CN" altLang="en-US" sz="3200" dirty="0">
                <a:solidFill>
                  <a:schemeClr val="tx2"/>
                </a:solidFill>
                <a:latin typeface="微软雅黑" panose="020B0503020204020204" pitchFamily="34" charset="-122"/>
                <a:ea typeface="微软雅黑" panose="020B0503020204020204" pitchFamily="34" charset="-122"/>
              </a:rPr>
              <a:t>劳厄实验</a:t>
            </a:r>
            <a:endParaRPr lang="id-ID" sz="3200" dirty="0">
              <a:solidFill>
                <a:schemeClr val="tx2"/>
              </a:solidFill>
              <a:latin typeface="微软雅黑" panose="020B0503020204020204" pitchFamily="34" charset="-122"/>
              <a:ea typeface="微软雅黑" panose="020B0503020204020204" pitchFamily="34" charset="-122"/>
            </a:endParaRPr>
          </a:p>
        </p:txBody>
      </p:sp>
      <p:pic>
        <p:nvPicPr>
          <p:cNvPr id="16" name="图片 15"/>
          <p:cNvPicPr/>
          <p:nvPr/>
        </p:nvPicPr>
        <p:blipFill>
          <a:blip r:embed="rId4"/>
          <a:stretch>
            <a:fillRect/>
          </a:stretch>
        </p:blipFill>
        <p:spPr>
          <a:xfrm>
            <a:off x="6047062" y="1710001"/>
            <a:ext cx="5486400" cy="2011680"/>
          </a:xfrm>
          <a:prstGeom prst="rect">
            <a:avLst/>
          </a:prstGeom>
        </p:spPr>
      </p:pic>
      <p:pic>
        <p:nvPicPr>
          <p:cNvPr id="18" name="Picture 6">
            <a:extLst>
              <a:ext uri="{FF2B5EF4-FFF2-40B4-BE49-F238E27FC236}">
                <a16:creationId xmlns:a16="http://schemas.microsoft.com/office/drawing/2014/main" id="{B2D8A818-735E-4D12-848F-045F18697E7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85162" y="3900867"/>
            <a:ext cx="5410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med" len="lg"/>
              </a14:hiddenLine>
            </a:ext>
          </a:extLst>
        </p:spPr>
      </p:pic>
    </p:spTree>
    <p:extLst>
      <p:ext uri="{BB962C8B-B14F-4D97-AF65-F5344CB8AC3E}">
        <p14:creationId xmlns:p14="http://schemas.microsoft.com/office/powerpoint/2010/main" val="94126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1366529" y="714514"/>
            <a:ext cx="3421386" cy="707886"/>
          </a:xfrm>
          <a:prstGeom prst="rect">
            <a:avLst/>
          </a:prstGeom>
          <a:noFill/>
        </p:spPr>
        <p:txBody>
          <a:bodyPr wrap="none" rtlCol="0">
            <a:spAutoFit/>
          </a:bodyPr>
          <a:lstStyle/>
          <a:p>
            <a:r>
              <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rPr>
              <a:t>目录页</a:t>
            </a:r>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800" i="1" dirty="0">
                <a:solidFill>
                  <a:schemeClr val="tx1">
                    <a:lumMod val="85000"/>
                    <a:lumOff val="15000"/>
                  </a:schemeClr>
                </a:solidFill>
                <a:latin typeface="微软雅黑" panose="020B0503020204020204" pitchFamily="34" charset="-122"/>
                <a:ea typeface="微软雅黑" panose="020B0503020204020204" pitchFamily="34" charset="-122"/>
              </a:rPr>
              <a:t>Contents</a:t>
            </a:r>
            <a:endParaRPr lang="zh-CN" altLang="en-US" sz="28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2" name="平行四边形 81"/>
          <p:cNvSpPr/>
          <p:nvPr/>
        </p:nvSpPr>
        <p:spPr>
          <a:xfrm>
            <a:off x="1477057" y="2358232"/>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latin typeface="锐字巅峰粗黑简1.0" panose="02000500000000000000" pitchFamily="2" charset="-122"/>
                <a:ea typeface="锐字巅峰粗黑简1.0" panose="02000500000000000000" pitchFamily="2" charset="-122"/>
              </a:rPr>
              <a:t>01</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3" name="文本框 82"/>
          <p:cNvSpPr txBox="1"/>
          <p:nvPr/>
        </p:nvSpPr>
        <p:spPr>
          <a:xfrm>
            <a:off x="2834542" y="2418723"/>
            <a:ext cx="3057247" cy="523220"/>
          </a:xfrm>
          <a:prstGeom prst="rect">
            <a:avLst/>
          </a:prstGeom>
          <a:noFill/>
        </p:spPr>
        <p:txBody>
          <a:bodyPr wrap="none" rtlCol="0">
            <a:spAutoFit/>
          </a:bodyPr>
          <a:lstStyle/>
          <a:p>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望远镜的分辨本领</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 name="平行四边形 83"/>
          <p:cNvSpPr/>
          <p:nvPr/>
        </p:nvSpPr>
        <p:spPr>
          <a:xfrm>
            <a:off x="1477057" y="3440523"/>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latin typeface="锐字巅峰粗黑简1.0" panose="02000500000000000000" pitchFamily="2" charset="-122"/>
                <a:ea typeface="锐字巅峰粗黑简1.0" panose="02000500000000000000" pitchFamily="2" charset="-122"/>
              </a:rPr>
              <a:t>02</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5" name="文本框 84"/>
          <p:cNvSpPr txBox="1"/>
          <p:nvPr/>
        </p:nvSpPr>
        <p:spPr>
          <a:xfrm>
            <a:off x="2834542" y="3480991"/>
            <a:ext cx="1851789" cy="523220"/>
          </a:xfrm>
          <a:prstGeom prst="rect">
            <a:avLst/>
          </a:prstGeom>
          <a:noFill/>
        </p:spPr>
        <p:txBody>
          <a:bodyPr wrap="none" rtlCol="0">
            <a:spAutoFit/>
          </a:bodyPr>
          <a:lstStyle/>
          <a:p>
            <a:r>
              <a:rPr lang="en-US" altLang="zh-CN" sz="2800">
                <a:solidFill>
                  <a:schemeClr val="tx1">
                    <a:lumMod val="85000"/>
                    <a:lumOff val="15000"/>
                  </a:schemeClr>
                </a:solidFill>
                <a:latin typeface="微软雅黑" panose="020B0503020204020204" pitchFamily="34" charset="-122"/>
                <a:ea typeface="微软雅黑" panose="020B0503020204020204" pitchFamily="34" charset="-122"/>
              </a:rPr>
              <a:t>X</a:t>
            </a:r>
            <a:r>
              <a:rPr lang="zh-CN" altLang="en-US" sz="2800">
                <a:solidFill>
                  <a:schemeClr val="tx1">
                    <a:lumMod val="85000"/>
                    <a:lumOff val="15000"/>
                  </a:schemeClr>
                </a:solidFill>
                <a:latin typeface="微软雅黑" panose="020B0503020204020204" pitchFamily="34" charset="-122"/>
                <a:ea typeface="微软雅黑" panose="020B0503020204020204" pitchFamily="34" charset="-122"/>
              </a:rPr>
              <a:t>射线衍射</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6" name="平行四边形 85"/>
          <p:cNvSpPr/>
          <p:nvPr/>
        </p:nvSpPr>
        <p:spPr>
          <a:xfrm>
            <a:off x="1477057" y="4465770"/>
            <a:ext cx="1091728" cy="604156"/>
          </a:xfrm>
          <a:prstGeom prst="parallelogram">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latin typeface="锐字巅峰粗黑简1.0" panose="02000500000000000000" pitchFamily="2" charset="-122"/>
                <a:ea typeface="锐字巅峰粗黑简1.0" panose="02000500000000000000" pitchFamily="2" charset="-122"/>
              </a:rPr>
              <a:t>03</a:t>
            </a:r>
            <a:endParaRPr lang="zh-CN" altLang="en-US" sz="3600" dirty="0">
              <a:solidFill>
                <a:schemeClr val="tx1">
                  <a:lumMod val="75000"/>
                  <a:lumOff val="25000"/>
                </a:schemeClr>
              </a:solidFill>
              <a:latin typeface="锐字巅峰粗黑简1.0" panose="02000500000000000000" pitchFamily="2" charset="-122"/>
              <a:ea typeface="锐字巅峰粗黑简1.0" panose="02000500000000000000" pitchFamily="2" charset="-122"/>
            </a:endParaRPr>
          </a:p>
        </p:txBody>
      </p:sp>
      <p:sp>
        <p:nvSpPr>
          <p:cNvPr id="87" name="文本框 86"/>
          <p:cNvSpPr txBox="1"/>
          <p:nvPr/>
        </p:nvSpPr>
        <p:spPr>
          <a:xfrm>
            <a:off x="2834542" y="4546706"/>
            <a:ext cx="3264035" cy="523220"/>
          </a:xfrm>
          <a:prstGeom prst="rect">
            <a:avLst/>
          </a:prstGeom>
          <a:noFill/>
        </p:spPr>
        <p:txBody>
          <a:bodyPr wrap="none" rtlCol="0">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rPr>
              <a:t>DNA</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衍射图谱分析 </a:t>
            </a:r>
          </a:p>
        </p:txBody>
      </p:sp>
      <p:pic>
        <p:nvPicPr>
          <p:cNvPr id="81" name="图片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3289" y="-448269"/>
            <a:ext cx="7043929" cy="6826587"/>
          </a:xfrm>
          <a:prstGeom prst="rect">
            <a:avLst/>
          </a:prstGeom>
        </p:spPr>
      </p:pic>
    </p:spTree>
    <p:extLst>
      <p:ext uri="{BB962C8B-B14F-4D97-AF65-F5344CB8AC3E}">
        <p14:creationId xmlns:p14="http://schemas.microsoft.com/office/powerpoint/2010/main" val="105200761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1+#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ppt_x"/>
                                          </p:val>
                                        </p:tav>
                                        <p:tav tm="100000">
                                          <p:val>
                                            <p:strVal val="#ppt_x"/>
                                          </p:val>
                                        </p:tav>
                                      </p:tavLst>
                                    </p:anim>
                                    <p:anim calcmode="lin" valueType="num">
                                      <p:cBhvr additive="base">
                                        <p:cTn id="13" dur="500" fill="hold"/>
                                        <p:tgtEl>
                                          <p:spTgt spid="7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additive="base">
                                        <p:cTn id="22" dur="500"/>
                                        <p:tgtEl>
                                          <p:spTgt spid="83"/>
                                        </p:tgtEl>
                                        <p:attrNameLst>
                                          <p:attrName>ppt_y</p:attrName>
                                        </p:attrNameLst>
                                      </p:cBhvr>
                                      <p:tavLst>
                                        <p:tav tm="0">
                                          <p:val>
                                            <p:strVal val="#ppt_y+#ppt_h*1.125000"/>
                                          </p:val>
                                        </p:tav>
                                        <p:tav tm="100000">
                                          <p:val>
                                            <p:strVal val="#ppt_y"/>
                                          </p:val>
                                        </p:tav>
                                      </p:tavLst>
                                    </p:anim>
                                    <p:animEffect transition="in" filter="wipe(up)">
                                      <p:cBhvr>
                                        <p:cTn id="23" dur="500"/>
                                        <p:tgtEl>
                                          <p:spTgt spid="83"/>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additive="base">
                                        <p:cTn id="32" dur="500"/>
                                        <p:tgtEl>
                                          <p:spTgt spid="85"/>
                                        </p:tgtEl>
                                        <p:attrNameLst>
                                          <p:attrName>ppt_y</p:attrName>
                                        </p:attrNameLst>
                                      </p:cBhvr>
                                      <p:tavLst>
                                        <p:tav tm="0">
                                          <p:val>
                                            <p:strVal val="#ppt_y+#ppt_h*1.125000"/>
                                          </p:val>
                                        </p:tav>
                                        <p:tav tm="100000">
                                          <p:val>
                                            <p:strVal val="#ppt_y"/>
                                          </p:val>
                                        </p:tav>
                                      </p:tavLst>
                                    </p:anim>
                                    <p:animEffect transition="in" filter="wipe(up)">
                                      <p:cBhvr>
                                        <p:cTn id="33" dur="500"/>
                                        <p:tgtEl>
                                          <p:spTgt spid="85"/>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p:cTn id="37" dur="500" fill="hold"/>
                                        <p:tgtEl>
                                          <p:spTgt spid="86"/>
                                        </p:tgtEl>
                                        <p:attrNameLst>
                                          <p:attrName>ppt_w</p:attrName>
                                        </p:attrNameLst>
                                      </p:cBhvr>
                                      <p:tavLst>
                                        <p:tav tm="0">
                                          <p:val>
                                            <p:fltVal val="0"/>
                                          </p:val>
                                        </p:tav>
                                        <p:tav tm="100000">
                                          <p:val>
                                            <p:strVal val="#ppt_w"/>
                                          </p:val>
                                        </p:tav>
                                      </p:tavLst>
                                    </p:anim>
                                    <p:anim calcmode="lin" valueType="num">
                                      <p:cBhvr>
                                        <p:cTn id="38" dur="500" fill="hold"/>
                                        <p:tgtEl>
                                          <p:spTgt spid="86"/>
                                        </p:tgtEl>
                                        <p:attrNameLst>
                                          <p:attrName>ppt_h</p:attrName>
                                        </p:attrNameLst>
                                      </p:cBhvr>
                                      <p:tavLst>
                                        <p:tav tm="0">
                                          <p:val>
                                            <p:fltVal val="0"/>
                                          </p:val>
                                        </p:tav>
                                        <p:tav tm="100000">
                                          <p:val>
                                            <p:strVal val="#ppt_h"/>
                                          </p:val>
                                        </p:tav>
                                      </p:tavLst>
                                    </p:anim>
                                    <p:animEffect transition="in" filter="fade">
                                      <p:cBhvr>
                                        <p:cTn id="39" dur="500"/>
                                        <p:tgtEl>
                                          <p:spTgt spid="86"/>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additive="base">
                                        <p:cTn id="42" dur="500"/>
                                        <p:tgtEl>
                                          <p:spTgt spid="87"/>
                                        </p:tgtEl>
                                        <p:attrNameLst>
                                          <p:attrName>ppt_y</p:attrName>
                                        </p:attrNameLst>
                                      </p:cBhvr>
                                      <p:tavLst>
                                        <p:tav tm="0">
                                          <p:val>
                                            <p:strVal val="#ppt_y+#ppt_h*1.125000"/>
                                          </p:val>
                                        </p:tav>
                                        <p:tav tm="100000">
                                          <p:val>
                                            <p:strVal val="#ppt_y"/>
                                          </p:val>
                                        </p:tav>
                                      </p:tavLst>
                                    </p:anim>
                                    <p:animEffect transition="in" filter="wipe(up)">
                                      <p:cBhvr>
                                        <p:cTn id="4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2" grpId="0" animBg="1"/>
      <p:bldP spid="83" grpId="0"/>
      <p:bldP spid="84" grpId="0" animBg="1"/>
      <p:bldP spid="85" grpId="0"/>
      <p:bldP spid="86" grpId="0" animBg="1"/>
      <p:bldP spid="8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5005007" y="338369"/>
            <a:ext cx="2236510" cy="584775"/>
          </a:xfrm>
          <a:prstGeom prst="rect">
            <a:avLst/>
          </a:prstGeom>
          <a:noFill/>
        </p:spPr>
        <p:txBody>
          <a:bodyPr wrap="none" rtlCol="0">
            <a:spAutoFit/>
          </a:bodyPr>
          <a:lstStyle/>
          <a:p>
            <a:pPr algn="ctr"/>
            <a:r>
              <a:rPr lang="zh-CN" altLang="en-US" sz="3200" dirty="0">
                <a:solidFill>
                  <a:schemeClr val="tx2"/>
                </a:solidFill>
                <a:latin typeface="微软雅黑" panose="020B0503020204020204" pitchFamily="34" charset="-122"/>
                <a:ea typeface="微软雅黑" panose="020B0503020204020204" pitchFamily="34" charset="-122"/>
              </a:rPr>
              <a:t>布拉格公式</a:t>
            </a:r>
            <a:endParaRPr lang="id-ID" sz="3200" dirty="0">
              <a:solidFill>
                <a:schemeClr val="tx2"/>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A68FA8B3-98DE-462B-B975-9D2098DB12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1850" y="2337238"/>
            <a:ext cx="5486400" cy="2125980"/>
          </a:xfrm>
          <a:prstGeom prst="rect">
            <a:avLst/>
          </a:prstGeom>
          <a:noFill/>
          <a:ln>
            <a:noFill/>
          </a:ln>
        </p:spPr>
      </p:pic>
      <p:sp>
        <p:nvSpPr>
          <p:cNvPr id="6" name="Rectangle 2"/>
          <p:cNvSpPr>
            <a:spLocks noChangeArrowheads="1"/>
          </p:cNvSpPr>
          <p:nvPr/>
        </p:nvSpPr>
        <p:spPr bwMode="auto">
          <a:xfrm>
            <a:off x="3067050" y="64755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p:cNvSpPr>
            <a:spLocks noChangeArrowheads="1"/>
          </p:cNvSpPr>
          <p:nvPr/>
        </p:nvSpPr>
        <p:spPr bwMode="auto">
          <a:xfrm>
            <a:off x="222250" y="8396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Picture 6">
            <a:extLst>
              <a:ext uri="{FF2B5EF4-FFF2-40B4-BE49-F238E27FC236}">
                <a16:creationId xmlns:a16="http://schemas.microsoft.com/office/drawing/2014/main" id="{7948C2E1-BB04-4D0E-A34B-DB5A2E95E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444" y="2093645"/>
            <a:ext cx="3746592" cy="2683754"/>
          </a:xfrm>
          <a:prstGeom prst="rect">
            <a:avLst/>
          </a:prstGeom>
        </p:spPr>
      </p:pic>
    </p:spTree>
    <p:extLst>
      <p:ext uri="{BB962C8B-B14F-4D97-AF65-F5344CB8AC3E}">
        <p14:creationId xmlns:p14="http://schemas.microsoft.com/office/powerpoint/2010/main" val="8462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4">
            <a:hlinkClick r:id="rId3" action="ppaction://hlinkfile"/>
            <a:extLst>
              <a:ext uri="{FF2B5EF4-FFF2-40B4-BE49-F238E27FC236}">
                <a16:creationId xmlns:a16="http://schemas.microsoft.com/office/drawing/2014/main" id="{0563F1AA-0C0A-4867-B908-3E6191D78263}"/>
              </a:ext>
            </a:extLst>
          </p:cNvPr>
          <p:cNvSpPr>
            <a:spLocks noChangeAspect="1" noChangeArrowheads="1"/>
          </p:cNvSpPr>
          <p:nvPr/>
        </p:nvSpPr>
        <p:spPr bwMode="auto">
          <a:xfrm>
            <a:off x="6540265" y="5387875"/>
            <a:ext cx="474631" cy="474755"/>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1"/>
          </a:solidFill>
          <a:ln>
            <a:noFill/>
          </a:ln>
          <a:effectLst/>
        </p:spPr>
        <p:txBody>
          <a:bodyPr wrap="none" lIns="243797" tIns="121899" rIns="243797" bIns="121899" anchor="ctr"/>
          <a:lstStyle/>
          <a:p>
            <a:endParaRPr 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a:xfrm>
            <a:off x="0" y="2139328"/>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5" y="2495202"/>
            <a:ext cx="5463355" cy="830997"/>
          </a:xfrm>
          <a:prstGeom prst="rect">
            <a:avLst/>
          </a:prstGeom>
          <a:noFill/>
        </p:spPr>
        <p:txBody>
          <a:bodyPr wrap="none" rtlCol="0">
            <a:spAutoFit/>
          </a:bodyPr>
          <a:lstStyle/>
          <a:p>
            <a:r>
              <a:rPr lang="en-US" altLang="zh-CN" sz="4800">
                <a:solidFill>
                  <a:schemeClr val="tx1">
                    <a:lumMod val="85000"/>
                    <a:lumOff val="15000"/>
                  </a:schemeClr>
                </a:solidFill>
                <a:latin typeface="微软雅黑" panose="020B0503020204020204" pitchFamily="34" charset="-122"/>
                <a:ea typeface="微软雅黑" panose="020B0503020204020204" pitchFamily="34" charset="-122"/>
              </a:rPr>
              <a:t>DNA</a:t>
            </a:r>
            <a:r>
              <a:rPr lang="zh-CN" altLang="en-US" sz="4800">
                <a:solidFill>
                  <a:schemeClr val="tx1">
                    <a:lumMod val="85000"/>
                    <a:lumOff val="15000"/>
                  </a:schemeClr>
                </a:solidFill>
                <a:latin typeface="微软雅黑" panose="020B0503020204020204" pitchFamily="34" charset="-122"/>
                <a:ea typeface="微软雅黑" panose="020B0503020204020204" pitchFamily="34" charset="-122"/>
              </a:rPr>
              <a:t>衍射图谱分析 </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5" y="3346469"/>
            <a:ext cx="3877985" cy="1241501"/>
          </a:xfrm>
          <a:prstGeom prst="rect">
            <a:avLst/>
          </a:prstGeom>
          <a:noFill/>
          <a:ln>
            <a:noFill/>
          </a:ln>
        </p:spPr>
        <p:txBody>
          <a:bodyPr lIns="91413" tIns="45700" rIns="91413" bIns="45700" anchor="t" anchorCtr="0">
            <a:noAutofit/>
          </a:bodyPr>
          <a:lstStyle/>
          <a:p>
            <a:pPr>
              <a:lnSpc>
                <a:spcPct val="13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9" y="2402869"/>
            <a:ext cx="954107" cy="1015663"/>
          </a:xfrm>
          <a:prstGeom prst="rect">
            <a:avLst/>
          </a:prstGeom>
          <a:noFill/>
        </p:spPr>
        <p:txBody>
          <a:bodyPr wrap="none" rtlCol="0">
            <a:spAutoFit/>
          </a:bodyPr>
          <a:lstStyle/>
          <a:p>
            <a:r>
              <a:rPr lang="en-US" altLang="zh-CN" sz="6000" dirty="0">
                <a:solidFill>
                  <a:schemeClr val="tx1">
                    <a:lumMod val="85000"/>
                    <a:lumOff val="15000"/>
                  </a:schemeClr>
                </a:solidFill>
                <a:latin typeface="锐字巅峰粗黑简1.0" panose="02000500000000000000" pitchFamily="2" charset="-122"/>
                <a:ea typeface="锐字巅峰粗黑简1.0" panose="02000500000000000000" pitchFamily="2" charset="-122"/>
              </a:rPr>
              <a:t>03</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6513" y="1333174"/>
            <a:ext cx="4435647" cy="3896053"/>
          </a:xfrm>
          <a:prstGeom prst="rect">
            <a:avLst/>
          </a:prstGeom>
          <a:ln>
            <a:noFill/>
          </a:ln>
        </p:spPr>
      </p:pic>
    </p:spTree>
    <p:extLst>
      <p:ext uri="{BB962C8B-B14F-4D97-AF65-F5344CB8AC3E}">
        <p14:creationId xmlns:p14="http://schemas.microsoft.com/office/powerpoint/2010/main" val="304559543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nodePh="1">
                                  <p:stCondLst>
                                    <p:cond delay="0"/>
                                  </p:stCondLst>
                                  <p:endCondLst>
                                    <p:cond evt="begin" delay="0">
                                      <p:tn val="25"/>
                                    </p:cond>
                                  </p:end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3000"/>
                            </p:stCondLst>
                            <p:childTnLst>
                              <p:par>
                                <p:cTn id="31" presetID="53" presetClass="entr" presetSubtype="16"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8"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utoShape 2" descr="http://image.sciencenet.cn/album/201611/08/174857g3axjrxej354q5zj.jpg">
            <a:extLst>
              <a:ext uri="{FF2B5EF4-FFF2-40B4-BE49-F238E27FC236}">
                <a16:creationId xmlns:a16="http://schemas.microsoft.com/office/drawing/2014/main" id="{BADA91B0-2BB1-4373-8B1A-886F483DA3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6" name="图片 55">
            <a:extLst>
              <a:ext uri="{FF2B5EF4-FFF2-40B4-BE49-F238E27FC236}">
                <a16:creationId xmlns:a16="http://schemas.microsoft.com/office/drawing/2014/main" id="{3842FABE-07C4-49AC-B23F-5E31DF793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170"/>
            <a:ext cx="7523089" cy="4890008"/>
          </a:xfrm>
          <a:prstGeom prst="rect">
            <a:avLst/>
          </a:prstGeom>
        </p:spPr>
      </p:pic>
      <p:sp>
        <p:nvSpPr>
          <p:cNvPr id="57" name="AutoShape 4" descr="http://image.sciencenet.cn/album/201611/08/173741p1ww144yyt8zt2a2.jpg">
            <a:extLst>
              <a:ext uri="{FF2B5EF4-FFF2-40B4-BE49-F238E27FC236}">
                <a16:creationId xmlns:a16="http://schemas.microsoft.com/office/drawing/2014/main" id="{85924E7F-9D17-4CF7-AA90-486A1EFF172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图片 60">
            <a:extLst>
              <a:ext uri="{FF2B5EF4-FFF2-40B4-BE49-F238E27FC236}">
                <a16:creationId xmlns:a16="http://schemas.microsoft.com/office/drawing/2014/main" id="{119A68A9-4B46-4963-8838-95A4B4ABE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219" y="0"/>
            <a:ext cx="3343275" cy="4286250"/>
          </a:xfrm>
          <a:prstGeom prst="rect">
            <a:avLst/>
          </a:prstGeom>
        </p:spPr>
      </p:pic>
      <p:pic>
        <p:nvPicPr>
          <p:cNvPr id="59" name="图片 58">
            <a:extLst>
              <a:ext uri="{FF2B5EF4-FFF2-40B4-BE49-F238E27FC236}">
                <a16:creationId xmlns:a16="http://schemas.microsoft.com/office/drawing/2014/main" id="{F79B048F-C1E5-4018-A73F-DA30C1F22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5920" y="1813223"/>
            <a:ext cx="7176503" cy="4106866"/>
          </a:xfrm>
          <a:prstGeom prst="rect">
            <a:avLst/>
          </a:prstGeom>
        </p:spPr>
      </p:pic>
      <p:pic>
        <p:nvPicPr>
          <p:cNvPr id="54" name="图片 53">
            <a:extLst>
              <a:ext uri="{FF2B5EF4-FFF2-40B4-BE49-F238E27FC236}">
                <a16:creationId xmlns:a16="http://schemas.microsoft.com/office/drawing/2014/main" id="{7CFE89C1-0228-40CF-9A07-F2050DB6E8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27" y="1928401"/>
            <a:ext cx="7216165" cy="4810776"/>
          </a:xfrm>
          <a:prstGeom prst="rect">
            <a:avLst/>
          </a:prstGeom>
        </p:spPr>
      </p:pic>
      <p:pic>
        <p:nvPicPr>
          <p:cNvPr id="2" name="图片 1">
            <a:extLst>
              <a:ext uri="{FF2B5EF4-FFF2-40B4-BE49-F238E27FC236}">
                <a16:creationId xmlns:a16="http://schemas.microsoft.com/office/drawing/2014/main" id="{981804B7-9308-4D6D-9F71-85EFDF8CC4A9}"/>
              </a:ext>
            </a:extLst>
          </p:cNvPr>
          <p:cNvPicPr>
            <a:picLocks noChangeAspect="1"/>
          </p:cNvPicPr>
          <p:nvPr/>
        </p:nvPicPr>
        <p:blipFill>
          <a:blip r:embed="rId7"/>
          <a:stretch>
            <a:fillRect/>
          </a:stretch>
        </p:blipFill>
        <p:spPr>
          <a:xfrm>
            <a:off x="0" y="92170"/>
            <a:ext cx="6836735" cy="3846109"/>
          </a:xfrm>
          <a:prstGeom prst="rect">
            <a:avLst/>
          </a:prstGeom>
        </p:spPr>
      </p:pic>
    </p:spTree>
    <p:extLst>
      <p:ext uri="{BB962C8B-B14F-4D97-AF65-F5344CB8AC3E}">
        <p14:creationId xmlns:p14="http://schemas.microsoft.com/office/powerpoint/2010/main" val="10022577"/>
      </p:ext>
    </p:ext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8"/>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5" y="2495202"/>
            <a:ext cx="2646878" cy="830997"/>
          </a:xfrm>
          <a:prstGeom prst="rect">
            <a:avLst/>
          </a:prstGeom>
          <a:noFill/>
        </p:spPr>
        <p:txBody>
          <a:bodyPr wrap="none" rtlCol="0">
            <a:spAutoFit/>
          </a:bodyPr>
          <a:lstStyle/>
          <a:p>
            <a:r>
              <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rPr>
              <a:t>参考资料</a:t>
            </a:r>
          </a:p>
        </p:txBody>
      </p:sp>
      <p:sp>
        <p:nvSpPr>
          <p:cNvPr id="8" name="Shape 285"/>
          <p:cNvSpPr txBox="1"/>
          <p:nvPr/>
        </p:nvSpPr>
        <p:spPr>
          <a:xfrm>
            <a:off x="6667265" y="3346469"/>
            <a:ext cx="3877985" cy="1241501"/>
          </a:xfrm>
          <a:prstGeom prst="rect">
            <a:avLst/>
          </a:prstGeom>
          <a:noFill/>
          <a:ln>
            <a:noFill/>
          </a:ln>
        </p:spPr>
        <p:txBody>
          <a:bodyPr lIns="91413" tIns="45700" rIns="91413" bIns="45700" anchor="t" anchorCtr="0">
            <a:noAutofit/>
          </a:bodyPr>
          <a:lstStyle/>
          <a:p>
            <a:pPr>
              <a:lnSpc>
                <a:spcPct val="13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9" y="2402869"/>
            <a:ext cx="954107" cy="1015663"/>
          </a:xfrm>
          <a:prstGeom prst="rect">
            <a:avLst/>
          </a:prstGeom>
          <a:noFill/>
        </p:spPr>
        <p:txBody>
          <a:bodyPr wrap="none" rtlCol="0">
            <a:spAutoFit/>
          </a:bodyPr>
          <a:lstStyle/>
          <a:p>
            <a:r>
              <a:rPr lang="en-US" altLang="zh-CN" sz="6000" dirty="0">
                <a:solidFill>
                  <a:schemeClr val="tx1">
                    <a:lumMod val="85000"/>
                    <a:lumOff val="15000"/>
                  </a:schemeClr>
                </a:solidFill>
                <a:latin typeface="锐字巅峰粗黑简1.0" panose="02000500000000000000" pitchFamily="2" charset="-122"/>
                <a:ea typeface="锐字巅峰粗黑简1.0" panose="02000500000000000000" pitchFamily="2" charset="-122"/>
              </a:rPr>
              <a:t>04</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3279" y="1628777"/>
            <a:ext cx="3681783" cy="3604933"/>
          </a:xfrm>
          <a:prstGeom prst="rect">
            <a:avLst/>
          </a:prstGeom>
          <a:ln>
            <a:noFill/>
          </a:ln>
        </p:spPr>
      </p:pic>
    </p:spTree>
    <p:extLst>
      <p:ext uri="{BB962C8B-B14F-4D97-AF65-F5344CB8AC3E}">
        <p14:creationId xmlns:p14="http://schemas.microsoft.com/office/powerpoint/2010/main" val="34823284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nodePh="1">
                                  <p:stCondLst>
                                    <p:cond delay="0"/>
                                  </p:stCondLst>
                                  <p:endCondLst>
                                    <p:cond evt="begin" delay="0">
                                      <p:tn val="25"/>
                                    </p:cond>
                                  </p:end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4571466" y="341991"/>
            <a:ext cx="2912364" cy="707886"/>
          </a:xfrm>
          <a:prstGeom prst="rect">
            <a:avLst/>
          </a:prstGeom>
          <a:noFill/>
        </p:spPr>
        <p:txBody>
          <a:bodyPr wrap="square" rtlCol="0">
            <a:spAutoFit/>
          </a:bodyPr>
          <a:lstStyle/>
          <a:p>
            <a:pPr algn="ctr"/>
            <a:r>
              <a:rPr lang="en-US" altLang="zh-CN" sz="4000" dirty="0">
                <a:solidFill>
                  <a:schemeClr val="tx2"/>
                </a:solidFill>
                <a:latin typeface="微软雅黑" panose="020B0503020204020204" pitchFamily="34" charset="-122"/>
                <a:ea typeface="微软雅黑" panose="020B0503020204020204" pitchFamily="34" charset="-122"/>
              </a:rPr>
              <a:t>Reference</a:t>
            </a:r>
            <a:endParaRPr lang="id-ID" sz="4000" dirty="0">
              <a:solidFill>
                <a:schemeClr val="tx2"/>
              </a:solidFill>
              <a:latin typeface="微软雅黑" panose="020B0503020204020204" pitchFamily="34" charset="-122"/>
              <a:ea typeface="微软雅黑" panose="020B0503020204020204" pitchFamily="34" charset="-122"/>
            </a:endParaRPr>
          </a:p>
        </p:txBody>
      </p:sp>
      <p:sp>
        <p:nvSpPr>
          <p:cNvPr id="6" name="Freeform 85"/>
          <p:cNvSpPr>
            <a:spLocks/>
          </p:cNvSpPr>
          <p:nvPr/>
        </p:nvSpPr>
        <p:spPr bwMode="auto">
          <a:xfrm rot="5400000">
            <a:off x="3629055" y="2980792"/>
            <a:ext cx="14284" cy="835619"/>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1920" tIns="60960" rIns="121920" bIns="60960" numCol="1" anchor="t" anchorCtr="0" compatLnSpc="1">
            <a:prstTxWarp prst="textNoShape">
              <a:avLst/>
            </a:prstTxWarp>
          </a:bodyPr>
          <a:lstStyle/>
          <a:p>
            <a:endParaRPr lang="id-ID" sz="2400">
              <a:latin typeface="+mn-ea"/>
            </a:endParaRPr>
          </a:p>
        </p:txBody>
      </p:sp>
      <p:grpSp>
        <p:nvGrpSpPr>
          <p:cNvPr id="13" name="Group 43"/>
          <p:cNvGrpSpPr/>
          <p:nvPr/>
        </p:nvGrpSpPr>
        <p:grpSpPr>
          <a:xfrm>
            <a:off x="7032184" y="1277116"/>
            <a:ext cx="4334996" cy="4506005"/>
            <a:chOff x="3176848" y="864832"/>
            <a:chExt cx="3251247" cy="3379504"/>
          </a:xfrm>
        </p:grpSpPr>
        <p:sp>
          <p:nvSpPr>
            <p:cNvPr id="14" name="Freeform 44"/>
            <p:cNvSpPr>
              <a:spLocks/>
            </p:cNvSpPr>
            <p:nvPr/>
          </p:nvSpPr>
          <p:spPr bwMode="auto">
            <a:xfrm>
              <a:off x="4578284" y="1910695"/>
              <a:ext cx="1374324" cy="1107384"/>
            </a:xfrm>
            <a:custGeom>
              <a:avLst/>
              <a:gdLst>
                <a:gd name="T0" fmla="*/ 638 w 913"/>
                <a:gd name="T1" fmla="*/ 0 h 735"/>
                <a:gd name="T2" fmla="*/ 277 w 913"/>
                <a:gd name="T3" fmla="*/ 0 h 735"/>
                <a:gd name="T4" fmla="*/ 276 w 913"/>
                <a:gd name="T5" fmla="*/ 0 h 735"/>
                <a:gd name="T6" fmla="*/ 275 w 913"/>
                <a:gd name="T7" fmla="*/ 0 h 735"/>
                <a:gd name="T8" fmla="*/ 2 w 913"/>
                <a:gd name="T9" fmla="*/ 273 h 735"/>
                <a:gd name="T10" fmla="*/ 0 w 913"/>
                <a:gd name="T11" fmla="*/ 735 h 735"/>
                <a:gd name="T12" fmla="*/ 237 w 913"/>
                <a:gd name="T13" fmla="*/ 557 h 735"/>
                <a:gd name="T14" fmla="*/ 638 w 913"/>
                <a:gd name="T15" fmla="*/ 550 h 735"/>
                <a:gd name="T16" fmla="*/ 913 w 913"/>
                <a:gd name="T17" fmla="*/ 275 h 735"/>
                <a:gd name="T18" fmla="*/ 638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638" y="0"/>
                  </a:moveTo>
                  <a:cubicBezTo>
                    <a:pt x="277" y="0"/>
                    <a:pt x="277" y="0"/>
                    <a:pt x="277" y="0"/>
                  </a:cubicBezTo>
                  <a:cubicBezTo>
                    <a:pt x="276" y="0"/>
                    <a:pt x="276" y="0"/>
                    <a:pt x="276" y="0"/>
                  </a:cubicBezTo>
                  <a:cubicBezTo>
                    <a:pt x="275" y="0"/>
                    <a:pt x="275" y="0"/>
                    <a:pt x="275" y="0"/>
                  </a:cubicBezTo>
                  <a:cubicBezTo>
                    <a:pt x="124" y="0"/>
                    <a:pt x="2" y="122"/>
                    <a:pt x="2" y="273"/>
                  </a:cubicBezTo>
                  <a:cubicBezTo>
                    <a:pt x="2" y="424"/>
                    <a:pt x="0" y="735"/>
                    <a:pt x="0" y="735"/>
                  </a:cubicBezTo>
                  <a:cubicBezTo>
                    <a:pt x="0" y="735"/>
                    <a:pt x="69" y="582"/>
                    <a:pt x="237" y="557"/>
                  </a:cubicBezTo>
                  <a:cubicBezTo>
                    <a:pt x="258" y="554"/>
                    <a:pt x="638" y="550"/>
                    <a:pt x="638" y="550"/>
                  </a:cubicBezTo>
                  <a:cubicBezTo>
                    <a:pt x="790" y="550"/>
                    <a:pt x="913" y="427"/>
                    <a:pt x="913" y="275"/>
                  </a:cubicBezTo>
                  <a:cubicBezTo>
                    <a:pt x="913" y="123"/>
                    <a:pt x="790" y="0"/>
                    <a:pt x="638" y="0"/>
                  </a:cubicBezTo>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15" name="Freeform 45"/>
            <p:cNvSpPr>
              <a:spLocks/>
            </p:cNvSpPr>
            <p:nvPr/>
          </p:nvSpPr>
          <p:spPr bwMode="auto">
            <a:xfrm>
              <a:off x="4578284" y="1116131"/>
              <a:ext cx="1150137" cy="925949"/>
            </a:xfrm>
            <a:custGeom>
              <a:avLst/>
              <a:gdLst>
                <a:gd name="T0" fmla="*/ 534 w 764"/>
                <a:gd name="T1" fmla="*/ 0 h 615"/>
                <a:gd name="T2" fmla="*/ 232 w 764"/>
                <a:gd name="T3" fmla="*/ 0 h 615"/>
                <a:gd name="T4" fmla="*/ 231 w 764"/>
                <a:gd name="T5" fmla="*/ 0 h 615"/>
                <a:gd name="T6" fmla="*/ 230 w 764"/>
                <a:gd name="T7" fmla="*/ 0 h 615"/>
                <a:gd name="T8" fmla="*/ 2 w 764"/>
                <a:gd name="T9" fmla="*/ 229 h 615"/>
                <a:gd name="T10" fmla="*/ 0 w 764"/>
                <a:gd name="T11" fmla="*/ 615 h 615"/>
                <a:gd name="T12" fmla="*/ 198 w 764"/>
                <a:gd name="T13" fmla="*/ 466 h 615"/>
                <a:gd name="T14" fmla="*/ 534 w 764"/>
                <a:gd name="T15" fmla="*/ 460 h 615"/>
                <a:gd name="T16" fmla="*/ 764 w 764"/>
                <a:gd name="T17" fmla="*/ 230 h 615"/>
                <a:gd name="T18" fmla="*/ 534 w 764"/>
                <a:gd name="T19"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615">
                  <a:moveTo>
                    <a:pt x="534" y="0"/>
                  </a:moveTo>
                  <a:cubicBezTo>
                    <a:pt x="232" y="0"/>
                    <a:pt x="232" y="0"/>
                    <a:pt x="232" y="0"/>
                  </a:cubicBezTo>
                  <a:cubicBezTo>
                    <a:pt x="231" y="0"/>
                    <a:pt x="231" y="0"/>
                    <a:pt x="231" y="0"/>
                  </a:cubicBezTo>
                  <a:cubicBezTo>
                    <a:pt x="230" y="0"/>
                    <a:pt x="230" y="0"/>
                    <a:pt x="230" y="0"/>
                  </a:cubicBezTo>
                  <a:cubicBezTo>
                    <a:pt x="104" y="0"/>
                    <a:pt x="2" y="102"/>
                    <a:pt x="2" y="229"/>
                  </a:cubicBezTo>
                  <a:cubicBezTo>
                    <a:pt x="2" y="355"/>
                    <a:pt x="0" y="615"/>
                    <a:pt x="0" y="615"/>
                  </a:cubicBezTo>
                  <a:cubicBezTo>
                    <a:pt x="0" y="615"/>
                    <a:pt x="58" y="487"/>
                    <a:pt x="198" y="466"/>
                  </a:cubicBezTo>
                  <a:cubicBezTo>
                    <a:pt x="216" y="464"/>
                    <a:pt x="534" y="460"/>
                    <a:pt x="534" y="460"/>
                  </a:cubicBezTo>
                  <a:cubicBezTo>
                    <a:pt x="661" y="460"/>
                    <a:pt x="764" y="357"/>
                    <a:pt x="764" y="230"/>
                  </a:cubicBezTo>
                  <a:cubicBezTo>
                    <a:pt x="764" y="103"/>
                    <a:pt x="661" y="0"/>
                    <a:pt x="534" y="0"/>
                  </a:cubicBezTo>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16" name="Freeform 46"/>
            <p:cNvSpPr>
              <a:spLocks/>
            </p:cNvSpPr>
            <p:nvPr/>
          </p:nvSpPr>
          <p:spPr bwMode="auto">
            <a:xfrm>
              <a:off x="3761822" y="1353875"/>
              <a:ext cx="789351" cy="637111"/>
            </a:xfrm>
            <a:custGeom>
              <a:avLst/>
              <a:gdLst>
                <a:gd name="T0" fmla="*/ 158 w 525"/>
                <a:gd name="T1" fmla="*/ 0 h 423"/>
                <a:gd name="T2" fmla="*/ 366 w 525"/>
                <a:gd name="T3" fmla="*/ 0 h 423"/>
                <a:gd name="T4" fmla="*/ 367 w 525"/>
                <a:gd name="T5" fmla="*/ 0 h 423"/>
                <a:gd name="T6" fmla="*/ 367 w 525"/>
                <a:gd name="T7" fmla="*/ 0 h 423"/>
                <a:gd name="T8" fmla="*/ 524 w 525"/>
                <a:gd name="T9" fmla="*/ 157 h 423"/>
                <a:gd name="T10" fmla="*/ 525 w 525"/>
                <a:gd name="T11" fmla="*/ 423 h 423"/>
                <a:gd name="T12" fmla="*/ 389 w 525"/>
                <a:gd name="T13" fmla="*/ 321 h 423"/>
                <a:gd name="T14" fmla="*/ 158 w 525"/>
                <a:gd name="T15" fmla="*/ 316 h 423"/>
                <a:gd name="T16" fmla="*/ 0 w 525"/>
                <a:gd name="T17" fmla="*/ 158 h 423"/>
                <a:gd name="T18" fmla="*/ 158 w 525"/>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5" h="423">
                  <a:moveTo>
                    <a:pt x="158" y="0"/>
                  </a:moveTo>
                  <a:cubicBezTo>
                    <a:pt x="366" y="0"/>
                    <a:pt x="366" y="0"/>
                    <a:pt x="366" y="0"/>
                  </a:cubicBezTo>
                  <a:cubicBezTo>
                    <a:pt x="367" y="0"/>
                    <a:pt x="367" y="0"/>
                    <a:pt x="367" y="0"/>
                  </a:cubicBezTo>
                  <a:cubicBezTo>
                    <a:pt x="367" y="0"/>
                    <a:pt x="367" y="0"/>
                    <a:pt x="367" y="0"/>
                  </a:cubicBezTo>
                  <a:cubicBezTo>
                    <a:pt x="454" y="0"/>
                    <a:pt x="524" y="71"/>
                    <a:pt x="524" y="157"/>
                  </a:cubicBezTo>
                  <a:cubicBezTo>
                    <a:pt x="524" y="244"/>
                    <a:pt x="525" y="423"/>
                    <a:pt x="525" y="423"/>
                  </a:cubicBezTo>
                  <a:cubicBezTo>
                    <a:pt x="525" y="423"/>
                    <a:pt x="485" y="335"/>
                    <a:pt x="389" y="321"/>
                  </a:cubicBezTo>
                  <a:cubicBezTo>
                    <a:pt x="377" y="319"/>
                    <a:pt x="158" y="316"/>
                    <a:pt x="158" y="316"/>
                  </a:cubicBezTo>
                  <a:cubicBezTo>
                    <a:pt x="71" y="316"/>
                    <a:pt x="0" y="246"/>
                    <a:pt x="0" y="158"/>
                  </a:cubicBezTo>
                  <a:cubicBezTo>
                    <a:pt x="0" y="71"/>
                    <a:pt x="71" y="0"/>
                    <a:pt x="158"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17" name="Freeform 80"/>
            <p:cNvSpPr>
              <a:spLocks/>
            </p:cNvSpPr>
            <p:nvPr/>
          </p:nvSpPr>
          <p:spPr bwMode="auto">
            <a:xfrm>
              <a:off x="3176848" y="1910695"/>
              <a:ext cx="1374324" cy="1107384"/>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18" name="Freeform 81"/>
            <p:cNvSpPr>
              <a:spLocks/>
            </p:cNvSpPr>
            <p:nvPr/>
          </p:nvSpPr>
          <p:spPr bwMode="auto">
            <a:xfrm>
              <a:off x="3176848" y="2849157"/>
              <a:ext cx="1374324" cy="1106342"/>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7" y="0"/>
                    <a:pt x="637" y="0"/>
                    <a:pt x="637" y="0"/>
                  </a:cubicBezTo>
                  <a:cubicBezTo>
                    <a:pt x="638" y="0"/>
                    <a:pt x="638" y="0"/>
                    <a:pt x="638" y="0"/>
                  </a:cubicBezTo>
                  <a:cubicBezTo>
                    <a:pt x="789" y="0"/>
                    <a:pt x="911" y="122"/>
                    <a:pt x="911" y="273"/>
                  </a:cubicBezTo>
                  <a:cubicBezTo>
                    <a:pt x="911" y="424"/>
                    <a:pt x="913" y="735"/>
                    <a:pt x="913" y="735"/>
                  </a:cubicBezTo>
                  <a:cubicBezTo>
                    <a:pt x="913" y="735"/>
                    <a:pt x="844" y="582"/>
                    <a:pt x="677" y="557"/>
                  </a:cubicBezTo>
                  <a:cubicBezTo>
                    <a:pt x="655" y="554"/>
                    <a:pt x="275" y="550"/>
                    <a:pt x="275" y="550"/>
                  </a:cubicBezTo>
                  <a:cubicBezTo>
                    <a:pt x="123" y="550"/>
                    <a:pt x="0" y="427"/>
                    <a:pt x="0" y="275"/>
                  </a:cubicBezTo>
                  <a:cubicBezTo>
                    <a:pt x="0" y="123"/>
                    <a:pt x="123" y="0"/>
                    <a:pt x="275" y="0"/>
                  </a:cubicBezTo>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19" name="Freeform 82"/>
            <p:cNvSpPr>
              <a:spLocks/>
            </p:cNvSpPr>
            <p:nvPr/>
          </p:nvSpPr>
          <p:spPr bwMode="auto">
            <a:xfrm>
              <a:off x="4578284" y="2850199"/>
              <a:ext cx="1733025" cy="1394137"/>
            </a:xfrm>
            <a:custGeom>
              <a:avLst/>
              <a:gdLst>
                <a:gd name="T0" fmla="*/ 804 w 1151"/>
                <a:gd name="T1" fmla="*/ 0 h 926"/>
                <a:gd name="T2" fmla="*/ 349 w 1151"/>
                <a:gd name="T3" fmla="*/ 0 h 926"/>
                <a:gd name="T4" fmla="*/ 348 w 1151"/>
                <a:gd name="T5" fmla="*/ 0 h 926"/>
                <a:gd name="T6" fmla="*/ 347 w 1151"/>
                <a:gd name="T7" fmla="*/ 0 h 926"/>
                <a:gd name="T8" fmla="*/ 3 w 1151"/>
                <a:gd name="T9" fmla="*/ 345 h 926"/>
                <a:gd name="T10" fmla="*/ 0 w 1151"/>
                <a:gd name="T11" fmla="*/ 926 h 926"/>
                <a:gd name="T12" fmla="*/ 298 w 1151"/>
                <a:gd name="T13" fmla="*/ 703 h 926"/>
                <a:gd name="T14" fmla="*/ 804 w 1151"/>
                <a:gd name="T15" fmla="*/ 693 h 926"/>
                <a:gd name="T16" fmla="*/ 1151 w 1151"/>
                <a:gd name="T17" fmla="*/ 347 h 926"/>
                <a:gd name="T18" fmla="*/ 804 w 1151"/>
                <a:gd name="T19"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1" h="926">
                  <a:moveTo>
                    <a:pt x="804" y="0"/>
                  </a:moveTo>
                  <a:cubicBezTo>
                    <a:pt x="349" y="0"/>
                    <a:pt x="349" y="0"/>
                    <a:pt x="349" y="0"/>
                  </a:cubicBezTo>
                  <a:cubicBezTo>
                    <a:pt x="349" y="0"/>
                    <a:pt x="348" y="0"/>
                    <a:pt x="348" y="0"/>
                  </a:cubicBezTo>
                  <a:cubicBezTo>
                    <a:pt x="347" y="0"/>
                    <a:pt x="347" y="0"/>
                    <a:pt x="347" y="0"/>
                  </a:cubicBezTo>
                  <a:cubicBezTo>
                    <a:pt x="157" y="0"/>
                    <a:pt x="3" y="154"/>
                    <a:pt x="3" y="345"/>
                  </a:cubicBezTo>
                  <a:cubicBezTo>
                    <a:pt x="3" y="535"/>
                    <a:pt x="0" y="926"/>
                    <a:pt x="0" y="926"/>
                  </a:cubicBezTo>
                  <a:cubicBezTo>
                    <a:pt x="0" y="926"/>
                    <a:pt x="87" y="734"/>
                    <a:pt x="298" y="703"/>
                  </a:cubicBezTo>
                  <a:cubicBezTo>
                    <a:pt x="325" y="699"/>
                    <a:pt x="804" y="693"/>
                    <a:pt x="804" y="693"/>
                  </a:cubicBezTo>
                  <a:cubicBezTo>
                    <a:pt x="996" y="693"/>
                    <a:pt x="1151" y="538"/>
                    <a:pt x="1151" y="347"/>
                  </a:cubicBezTo>
                  <a:cubicBezTo>
                    <a:pt x="1151" y="155"/>
                    <a:pt x="996" y="0"/>
                    <a:pt x="804" y="0"/>
                  </a:cubicBezTo>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0" name="Oval 83"/>
            <p:cNvSpPr>
              <a:spLocks noChangeArrowheads="1"/>
            </p:cNvSpPr>
            <p:nvPr/>
          </p:nvSpPr>
          <p:spPr bwMode="auto">
            <a:xfrm>
              <a:off x="5408300" y="864832"/>
              <a:ext cx="222103" cy="223145"/>
            </a:xfrm>
            <a:prstGeom prst="ellipse">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1" name="Freeform 84"/>
            <p:cNvSpPr>
              <a:spLocks/>
            </p:cNvSpPr>
            <p:nvPr/>
          </p:nvSpPr>
          <p:spPr bwMode="auto">
            <a:xfrm>
              <a:off x="5293600" y="1071294"/>
              <a:ext cx="111573" cy="44838"/>
            </a:xfrm>
            <a:custGeom>
              <a:avLst/>
              <a:gdLst>
                <a:gd name="T0" fmla="*/ 37 w 74"/>
                <a:gd name="T1" fmla="*/ 0 h 30"/>
                <a:gd name="T2" fmla="*/ 0 w 74"/>
                <a:gd name="T3" fmla="*/ 30 h 30"/>
                <a:gd name="T4" fmla="*/ 59 w 74"/>
                <a:gd name="T5" fmla="*/ 30 h 30"/>
                <a:gd name="T6" fmla="*/ 74 w 74"/>
                <a:gd name="T7" fmla="*/ 30 h 30"/>
                <a:gd name="T8" fmla="*/ 37 w 74"/>
                <a:gd name="T9" fmla="*/ 0 h 30"/>
              </a:gdLst>
              <a:ahLst/>
              <a:cxnLst>
                <a:cxn ang="0">
                  <a:pos x="T0" y="T1"/>
                </a:cxn>
                <a:cxn ang="0">
                  <a:pos x="T2" y="T3"/>
                </a:cxn>
                <a:cxn ang="0">
                  <a:pos x="T4" y="T5"/>
                </a:cxn>
                <a:cxn ang="0">
                  <a:pos x="T6" y="T7"/>
                </a:cxn>
                <a:cxn ang="0">
                  <a:pos x="T8" y="T9"/>
                </a:cxn>
              </a:cxnLst>
              <a:rect l="0" t="0" r="r" b="b"/>
              <a:pathLst>
                <a:path w="74" h="30">
                  <a:moveTo>
                    <a:pt x="37" y="0"/>
                  </a:moveTo>
                  <a:cubicBezTo>
                    <a:pt x="19" y="0"/>
                    <a:pt x="4" y="13"/>
                    <a:pt x="0" y="30"/>
                  </a:cubicBezTo>
                  <a:cubicBezTo>
                    <a:pt x="59" y="30"/>
                    <a:pt x="59" y="30"/>
                    <a:pt x="59" y="30"/>
                  </a:cubicBezTo>
                  <a:cubicBezTo>
                    <a:pt x="64" y="30"/>
                    <a:pt x="69" y="30"/>
                    <a:pt x="74" y="30"/>
                  </a:cubicBezTo>
                  <a:cubicBezTo>
                    <a:pt x="70" y="13"/>
                    <a:pt x="55" y="0"/>
                    <a:pt x="37" y="0"/>
                  </a:cubicBezTo>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2" name="Freeform 85"/>
            <p:cNvSpPr>
              <a:spLocks/>
            </p:cNvSpPr>
            <p:nvPr/>
          </p:nvSpPr>
          <p:spPr bwMode="auto">
            <a:xfrm>
              <a:off x="5292557" y="1116131"/>
              <a:ext cx="113658" cy="69864"/>
            </a:xfrm>
            <a:custGeom>
              <a:avLst/>
              <a:gdLst>
                <a:gd name="T0" fmla="*/ 60 w 76"/>
                <a:gd name="T1" fmla="*/ 0 h 46"/>
                <a:gd name="T2" fmla="*/ 1 w 76"/>
                <a:gd name="T3" fmla="*/ 0 h 46"/>
                <a:gd name="T4" fmla="*/ 0 w 76"/>
                <a:gd name="T5" fmla="*/ 8 h 46"/>
                <a:gd name="T6" fmla="*/ 38 w 76"/>
                <a:gd name="T7" fmla="*/ 46 h 46"/>
                <a:gd name="T8" fmla="*/ 76 w 76"/>
                <a:gd name="T9" fmla="*/ 8 h 46"/>
                <a:gd name="T10" fmla="*/ 75 w 76"/>
                <a:gd name="T11" fmla="*/ 0 h 46"/>
                <a:gd name="T12" fmla="*/ 60 w 7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76" h="46">
                  <a:moveTo>
                    <a:pt x="60" y="0"/>
                  </a:moveTo>
                  <a:cubicBezTo>
                    <a:pt x="1" y="0"/>
                    <a:pt x="1" y="0"/>
                    <a:pt x="1" y="0"/>
                  </a:cubicBezTo>
                  <a:cubicBezTo>
                    <a:pt x="0" y="3"/>
                    <a:pt x="0" y="5"/>
                    <a:pt x="0" y="8"/>
                  </a:cubicBezTo>
                  <a:cubicBezTo>
                    <a:pt x="0" y="29"/>
                    <a:pt x="17" y="46"/>
                    <a:pt x="38" y="46"/>
                  </a:cubicBezTo>
                  <a:cubicBezTo>
                    <a:pt x="59" y="46"/>
                    <a:pt x="76" y="29"/>
                    <a:pt x="76" y="8"/>
                  </a:cubicBezTo>
                  <a:cubicBezTo>
                    <a:pt x="76" y="6"/>
                    <a:pt x="76" y="3"/>
                    <a:pt x="75" y="0"/>
                  </a:cubicBezTo>
                  <a:cubicBezTo>
                    <a:pt x="70" y="0"/>
                    <a:pt x="65" y="0"/>
                    <a:pt x="60" y="0"/>
                  </a:cubicBezTo>
                </a:path>
              </a:pathLst>
            </a:custGeom>
            <a:solidFill>
              <a:schemeClr val="accent2">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3" name="Freeform 86"/>
            <p:cNvSpPr>
              <a:spLocks/>
            </p:cNvSpPr>
            <p:nvPr/>
          </p:nvSpPr>
          <p:spPr bwMode="auto">
            <a:xfrm>
              <a:off x="5601206" y="1766798"/>
              <a:ext cx="270069" cy="247128"/>
            </a:xfrm>
            <a:custGeom>
              <a:avLst/>
              <a:gdLst>
                <a:gd name="T0" fmla="*/ 90 w 180"/>
                <a:gd name="T1" fmla="*/ 0 h 164"/>
                <a:gd name="T2" fmla="*/ 0 w 180"/>
                <a:gd name="T3" fmla="*/ 90 h 164"/>
                <a:gd name="T4" fmla="*/ 1 w 180"/>
                <a:gd name="T5" fmla="*/ 99 h 164"/>
                <a:gd name="T6" fmla="*/ 141 w 180"/>
                <a:gd name="T7" fmla="*/ 164 h 164"/>
                <a:gd name="T8" fmla="*/ 180 w 180"/>
                <a:gd name="T9" fmla="*/ 90 h 164"/>
                <a:gd name="T10" fmla="*/ 90 w 180"/>
                <a:gd name="T11" fmla="*/ 0 h 164"/>
              </a:gdLst>
              <a:ahLst/>
              <a:cxnLst>
                <a:cxn ang="0">
                  <a:pos x="T0" y="T1"/>
                </a:cxn>
                <a:cxn ang="0">
                  <a:pos x="T2" y="T3"/>
                </a:cxn>
                <a:cxn ang="0">
                  <a:pos x="T4" y="T5"/>
                </a:cxn>
                <a:cxn ang="0">
                  <a:pos x="T6" y="T7"/>
                </a:cxn>
                <a:cxn ang="0">
                  <a:pos x="T8" y="T9"/>
                </a:cxn>
                <a:cxn ang="0">
                  <a:pos x="T10" y="T11"/>
                </a:cxn>
              </a:cxnLst>
              <a:rect l="0" t="0" r="r" b="b"/>
              <a:pathLst>
                <a:path w="180" h="164">
                  <a:moveTo>
                    <a:pt x="90" y="0"/>
                  </a:moveTo>
                  <a:cubicBezTo>
                    <a:pt x="41" y="0"/>
                    <a:pt x="0" y="40"/>
                    <a:pt x="0" y="90"/>
                  </a:cubicBezTo>
                  <a:cubicBezTo>
                    <a:pt x="0" y="93"/>
                    <a:pt x="1" y="96"/>
                    <a:pt x="1" y="99"/>
                  </a:cubicBezTo>
                  <a:cubicBezTo>
                    <a:pt x="54" y="107"/>
                    <a:pt x="102" y="130"/>
                    <a:pt x="141" y="164"/>
                  </a:cubicBezTo>
                  <a:cubicBezTo>
                    <a:pt x="165" y="148"/>
                    <a:pt x="180" y="121"/>
                    <a:pt x="180" y="90"/>
                  </a:cubicBezTo>
                  <a:cubicBezTo>
                    <a:pt x="180" y="40"/>
                    <a:pt x="140" y="0"/>
                    <a:pt x="90" y="0"/>
                  </a:cubicBezTo>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4" name="Freeform 87"/>
            <p:cNvSpPr>
              <a:spLocks/>
            </p:cNvSpPr>
            <p:nvPr/>
          </p:nvSpPr>
          <p:spPr bwMode="auto">
            <a:xfrm>
              <a:off x="5602249" y="1915909"/>
              <a:ext cx="210632" cy="122000"/>
            </a:xfrm>
            <a:custGeom>
              <a:avLst/>
              <a:gdLst>
                <a:gd name="T0" fmla="*/ 0 w 140"/>
                <a:gd name="T1" fmla="*/ 0 h 81"/>
                <a:gd name="T2" fmla="*/ 89 w 140"/>
                <a:gd name="T3" fmla="*/ 81 h 81"/>
                <a:gd name="T4" fmla="*/ 140 w 140"/>
                <a:gd name="T5" fmla="*/ 65 h 81"/>
                <a:gd name="T6" fmla="*/ 0 w 140"/>
                <a:gd name="T7" fmla="*/ 0 h 81"/>
              </a:gdLst>
              <a:ahLst/>
              <a:cxnLst>
                <a:cxn ang="0">
                  <a:pos x="T0" y="T1"/>
                </a:cxn>
                <a:cxn ang="0">
                  <a:pos x="T2" y="T3"/>
                </a:cxn>
                <a:cxn ang="0">
                  <a:pos x="T4" y="T5"/>
                </a:cxn>
                <a:cxn ang="0">
                  <a:pos x="T6" y="T7"/>
                </a:cxn>
              </a:cxnLst>
              <a:rect l="0" t="0" r="r" b="b"/>
              <a:pathLst>
                <a:path w="140" h="81">
                  <a:moveTo>
                    <a:pt x="0" y="0"/>
                  </a:moveTo>
                  <a:cubicBezTo>
                    <a:pt x="4" y="45"/>
                    <a:pt x="43" y="81"/>
                    <a:pt x="89" y="81"/>
                  </a:cubicBezTo>
                  <a:cubicBezTo>
                    <a:pt x="108" y="81"/>
                    <a:pt x="126" y="75"/>
                    <a:pt x="140" y="65"/>
                  </a:cubicBezTo>
                  <a:cubicBezTo>
                    <a:pt x="101" y="31"/>
                    <a:pt x="53" y="8"/>
                    <a:pt x="0" y="0"/>
                  </a:cubicBezTo>
                </a:path>
              </a:pathLst>
            </a:custGeom>
            <a:solidFill>
              <a:schemeClr val="accent3">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5" name="Oval 88"/>
            <p:cNvSpPr>
              <a:spLocks noChangeArrowheads="1"/>
            </p:cNvSpPr>
            <p:nvPr/>
          </p:nvSpPr>
          <p:spPr bwMode="auto">
            <a:xfrm>
              <a:off x="5917155" y="1733430"/>
              <a:ext cx="102188" cy="102188"/>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6" name="Oval 89"/>
            <p:cNvSpPr>
              <a:spLocks noChangeArrowheads="1"/>
            </p:cNvSpPr>
            <p:nvPr/>
          </p:nvSpPr>
          <p:spPr bwMode="auto">
            <a:xfrm>
              <a:off x="5866061" y="1573892"/>
              <a:ext cx="59436" cy="60479"/>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7" name="Oval 90"/>
            <p:cNvSpPr>
              <a:spLocks noChangeArrowheads="1"/>
            </p:cNvSpPr>
            <p:nvPr/>
          </p:nvSpPr>
          <p:spPr bwMode="auto">
            <a:xfrm>
              <a:off x="5470864" y="1968045"/>
              <a:ext cx="54222" cy="54222"/>
            </a:xfrm>
            <a:prstGeom prst="ellipse">
              <a:avLst/>
            </a:prstGeom>
            <a:solidFill>
              <a:schemeClr val="accent3">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8" name="Freeform 91"/>
            <p:cNvSpPr>
              <a:spLocks/>
            </p:cNvSpPr>
            <p:nvPr/>
          </p:nvSpPr>
          <p:spPr bwMode="auto">
            <a:xfrm>
              <a:off x="3558489" y="3676045"/>
              <a:ext cx="218974" cy="94889"/>
            </a:xfrm>
            <a:custGeom>
              <a:avLst/>
              <a:gdLst>
                <a:gd name="T0" fmla="*/ 0 w 146"/>
                <a:gd name="T1" fmla="*/ 0 h 63"/>
                <a:gd name="T2" fmla="*/ 73 w 146"/>
                <a:gd name="T3" fmla="*/ 63 h 63"/>
                <a:gd name="T4" fmla="*/ 146 w 146"/>
                <a:gd name="T5" fmla="*/ 2 h 63"/>
                <a:gd name="T6" fmla="*/ 22 w 146"/>
                <a:gd name="T7" fmla="*/ 1 h 63"/>
                <a:gd name="T8" fmla="*/ 0 w 146"/>
                <a:gd name="T9" fmla="*/ 0 h 63"/>
              </a:gdLst>
              <a:ahLst/>
              <a:cxnLst>
                <a:cxn ang="0">
                  <a:pos x="T0" y="T1"/>
                </a:cxn>
                <a:cxn ang="0">
                  <a:pos x="T2" y="T3"/>
                </a:cxn>
                <a:cxn ang="0">
                  <a:pos x="T4" y="T5"/>
                </a:cxn>
                <a:cxn ang="0">
                  <a:pos x="T6" y="T7"/>
                </a:cxn>
                <a:cxn ang="0">
                  <a:pos x="T8" y="T9"/>
                </a:cxn>
              </a:cxnLst>
              <a:rect l="0" t="0" r="r" b="b"/>
              <a:pathLst>
                <a:path w="146" h="63">
                  <a:moveTo>
                    <a:pt x="0" y="0"/>
                  </a:moveTo>
                  <a:cubicBezTo>
                    <a:pt x="5" y="36"/>
                    <a:pt x="36" y="63"/>
                    <a:pt x="73" y="63"/>
                  </a:cubicBezTo>
                  <a:cubicBezTo>
                    <a:pt x="110" y="63"/>
                    <a:pt x="140" y="37"/>
                    <a:pt x="146" y="2"/>
                  </a:cubicBezTo>
                  <a:cubicBezTo>
                    <a:pt x="77" y="1"/>
                    <a:pt x="22" y="1"/>
                    <a:pt x="22" y="1"/>
                  </a:cubicBezTo>
                  <a:cubicBezTo>
                    <a:pt x="14" y="1"/>
                    <a:pt x="7" y="1"/>
                    <a:pt x="0" y="0"/>
                  </a:cubicBezTo>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29" name="Freeform 92"/>
            <p:cNvSpPr>
              <a:spLocks/>
            </p:cNvSpPr>
            <p:nvPr/>
          </p:nvSpPr>
          <p:spPr bwMode="auto">
            <a:xfrm>
              <a:off x="3556403" y="3547789"/>
              <a:ext cx="223145" cy="131385"/>
            </a:xfrm>
            <a:custGeom>
              <a:avLst/>
              <a:gdLst>
                <a:gd name="T0" fmla="*/ 74 w 148"/>
                <a:gd name="T1" fmla="*/ 0 h 87"/>
                <a:gd name="T2" fmla="*/ 0 w 148"/>
                <a:gd name="T3" fmla="*/ 74 h 87"/>
                <a:gd name="T4" fmla="*/ 1 w 148"/>
                <a:gd name="T5" fmla="*/ 85 h 87"/>
                <a:gd name="T6" fmla="*/ 23 w 148"/>
                <a:gd name="T7" fmla="*/ 86 h 87"/>
                <a:gd name="T8" fmla="*/ 147 w 148"/>
                <a:gd name="T9" fmla="*/ 87 h 87"/>
                <a:gd name="T10" fmla="*/ 148 w 148"/>
                <a:gd name="T11" fmla="*/ 74 h 87"/>
                <a:gd name="T12" fmla="*/ 74 w 14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48" h="87">
                  <a:moveTo>
                    <a:pt x="74" y="0"/>
                  </a:moveTo>
                  <a:cubicBezTo>
                    <a:pt x="33" y="0"/>
                    <a:pt x="0" y="33"/>
                    <a:pt x="0" y="74"/>
                  </a:cubicBezTo>
                  <a:cubicBezTo>
                    <a:pt x="0" y="78"/>
                    <a:pt x="1" y="81"/>
                    <a:pt x="1" y="85"/>
                  </a:cubicBezTo>
                  <a:cubicBezTo>
                    <a:pt x="8" y="86"/>
                    <a:pt x="15" y="86"/>
                    <a:pt x="23" y="86"/>
                  </a:cubicBezTo>
                  <a:cubicBezTo>
                    <a:pt x="23" y="86"/>
                    <a:pt x="78" y="86"/>
                    <a:pt x="147" y="87"/>
                  </a:cubicBezTo>
                  <a:cubicBezTo>
                    <a:pt x="148" y="83"/>
                    <a:pt x="148" y="79"/>
                    <a:pt x="148" y="74"/>
                  </a:cubicBezTo>
                  <a:cubicBezTo>
                    <a:pt x="148" y="33"/>
                    <a:pt x="115" y="0"/>
                    <a:pt x="74" y="0"/>
                  </a:cubicBezTo>
                </a:path>
              </a:pathLst>
            </a:custGeom>
            <a:solidFill>
              <a:schemeClr val="accent6">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0" name="Freeform 93"/>
            <p:cNvSpPr>
              <a:spLocks/>
            </p:cNvSpPr>
            <p:nvPr/>
          </p:nvSpPr>
          <p:spPr bwMode="auto">
            <a:xfrm>
              <a:off x="3403121" y="3733396"/>
              <a:ext cx="78205" cy="78205"/>
            </a:xfrm>
            <a:custGeom>
              <a:avLst/>
              <a:gdLst>
                <a:gd name="T0" fmla="*/ 26 w 52"/>
                <a:gd name="T1" fmla="*/ 0 h 52"/>
                <a:gd name="T2" fmla="*/ 0 w 52"/>
                <a:gd name="T3" fmla="*/ 26 h 52"/>
                <a:gd name="T4" fmla="*/ 26 w 52"/>
                <a:gd name="T5" fmla="*/ 52 h 52"/>
                <a:gd name="T6" fmla="*/ 26 w 52"/>
                <a:gd name="T7" fmla="*/ 52 h 52"/>
                <a:gd name="T8" fmla="*/ 52 w 52"/>
                <a:gd name="T9" fmla="*/ 26 h 52"/>
                <a:gd name="T10" fmla="*/ 26 w 52"/>
                <a:gd name="T11" fmla="*/ 0 h 52"/>
                <a:gd name="T12" fmla="*/ 26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26" y="0"/>
                  </a:moveTo>
                  <a:cubicBezTo>
                    <a:pt x="12" y="0"/>
                    <a:pt x="0" y="12"/>
                    <a:pt x="0" y="26"/>
                  </a:cubicBezTo>
                  <a:cubicBezTo>
                    <a:pt x="0" y="40"/>
                    <a:pt x="11" y="52"/>
                    <a:pt x="26" y="52"/>
                  </a:cubicBezTo>
                  <a:cubicBezTo>
                    <a:pt x="26" y="52"/>
                    <a:pt x="26" y="52"/>
                    <a:pt x="26" y="52"/>
                  </a:cubicBezTo>
                  <a:cubicBezTo>
                    <a:pt x="40" y="52"/>
                    <a:pt x="52" y="41"/>
                    <a:pt x="52" y="26"/>
                  </a:cubicBezTo>
                  <a:cubicBezTo>
                    <a:pt x="52" y="12"/>
                    <a:pt x="41" y="0"/>
                    <a:pt x="26" y="0"/>
                  </a:cubicBezTo>
                  <a:cubicBezTo>
                    <a:pt x="26" y="0"/>
                    <a:pt x="26" y="0"/>
                    <a:pt x="26" y="0"/>
                  </a:cubicBezTo>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1" name="Freeform 94"/>
            <p:cNvSpPr>
              <a:spLocks/>
            </p:cNvSpPr>
            <p:nvPr/>
          </p:nvSpPr>
          <p:spPr bwMode="auto">
            <a:xfrm>
              <a:off x="3553275" y="3860610"/>
              <a:ext cx="43795" cy="43795"/>
            </a:xfrm>
            <a:custGeom>
              <a:avLst/>
              <a:gdLst>
                <a:gd name="T0" fmla="*/ 15 w 29"/>
                <a:gd name="T1" fmla="*/ 0 h 29"/>
                <a:gd name="T2" fmla="*/ 15 w 29"/>
                <a:gd name="T3" fmla="*/ 0 h 29"/>
                <a:gd name="T4" fmla="*/ 0 w 29"/>
                <a:gd name="T5" fmla="*/ 14 h 29"/>
                <a:gd name="T6" fmla="*/ 15 w 29"/>
                <a:gd name="T7" fmla="*/ 29 h 29"/>
                <a:gd name="T8" fmla="*/ 15 w 29"/>
                <a:gd name="T9" fmla="*/ 29 h 29"/>
                <a:gd name="T10" fmla="*/ 29 w 29"/>
                <a:gd name="T11" fmla="*/ 14 h 29"/>
                <a:gd name="T12" fmla="*/ 15 w 2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5" y="0"/>
                  </a:moveTo>
                  <a:cubicBezTo>
                    <a:pt x="15" y="0"/>
                    <a:pt x="15" y="0"/>
                    <a:pt x="15" y="0"/>
                  </a:cubicBezTo>
                  <a:cubicBezTo>
                    <a:pt x="7" y="0"/>
                    <a:pt x="0" y="6"/>
                    <a:pt x="0" y="14"/>
                  </a:cubicBezTo>
                  <a:cubicBezTo>
                    <a:pt x="0" y="22"/>
                    <a:pt x="7" y="29"/>
                    <a:pt x="15" y="29"/>
                  </a:cubicBezTo>
                  <a:cubicBezTo>
                    <a:pt x="15" y="29"/>
                    <a:pt x="15" y="29"/>
                    <a:pt x="15" y="29"/>
                  </a:cubicBezTo>
                  <a:cubicBezTo>
                    <a:pt x="23" y="29"/>
                    <a:pt x="29" y="22"/>
                    <a:pt x="29" y="14"/>
                  </a:cubicBezTo>
                  <a:cubicBezTo>
                    <a:pt x="29" y="6"/>
                    <a:pt x="23" y="0"/>
                    <a:pt x="15" y="0"/>
                  </a:cubicBezTo>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2" name="Freeform 95"/>
            <p:cNvSpPr>
              <a:spLocks/>
            </p:cNvSpPr>
            <p:nvPr/>
          </p:nvSpPr>
          <p:spPr bwMode="auto">
            <a:xfrm>
              <a:off x="5934881" y="2784507"/>
              <a:ext cx="261727" cy="224188"/>
            </a:xfrm>
            <a:custGeom>
              <a:avLst/>
              <a:gdLst>
                <a:gd name="T0" fmla="*/ 84 w 174"/>
                <a:gd name="T1" fmla="*/ 0 h 149"/>
                <a:gd name="T2" fmla="*/ 0 w 174"/>
                <a:gd name="T3" fmla="*/ 58 h 149"/>
                <a:gd name="T4" fmla="*/ 152 w 174"/>
                <a:gd name="T5" fmla="*/ 149 h 149"/>
                <a:gd name="T6" fmla="*/ 174 w 174"/>
                <a:gd name="T7" fmla="*/ 90 h 149"/>
                <a:gd name="T8" fmla="*/ 84 w 174"/>
                <a:gd name="T9" fmla="*/ 0 h 149"/>
              </a:gdLst>
              <a:ahLst/>
              <a:cxnLst>
                <a:cxn ang="0">
                  <a:pos x="T0" y="T1"/>
                </a:cxn>
                <a:cxn ang="0">
                  <a:pos x="T2" y="T3"/>
                </a:cxn>
                <a:cxn ang="0">
                  <a:pos x="T4" y="T5"/>
                </a:cxn>
                <a:cxn ang="0">
                  <a:pos x="T6" y="T7"/>
                </a:cxn>
                <a:cxn ang="0">
                  <a:pos x="T8" y="T9"/>
                </a:cxn>
              </a:cxnLst>
              <a:rect l="0" t="0" r="r" b="b"/>
              <a:pathLst>
                <a:path w="174" h="149">
                  <a:moveTo>
                    <a:pt x="84" y="0"/>
                  </a:moveTo>
                  <a:cubicBezTo>
                    <a:pt x="45" y="0"/>
                    <a:pt x="13" y="24"/>
                    <a:pt x="0" y="58"/>
                  </a:cubicBezTo>
                  <a:cubicBezTo>
                    <a:pt x="58" y="75"/>
                    <a:pt x="110" y="107"/>
                    <a:pt x="152" y="149"/>
                  </a:cubicBezTo>
                  <a:cubicBezTo>
                    <a:pt x="165" y="134"/>
                    <a:pt x="174" y="113"/>
                    <a:pt x="174" y="90"/>
                  </a:cubicBezTo>
                  <a:cubicBezTo>
                    <a:pt x="174" y="41"/>
                    <a:pt x="133" y="0"/>
                    <a:pt x="84" y="0"/>
                  </a:cubicBezTo>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3" name="Freeform 96"/>
            <p:cNvSpPr>
              <a:spLocks/>
            </p:cNvSpPr>
            <p:nvPr/>
          </p:nvSpPr>
          <p:spPr bwMode="auto">
            <a:xfrm>
              <a:off x="5925497" y="2872097"/>
              <a:ext cx="237744" cy="183521"/>
            </a:xfrm>
            <a:custGeom>
              <a:avLst/>
              <a:gdLst>
                <a:gd name="T0" fmla="*/ 6 w 158"/>
                <a:gd name="T1" fmla="*/ 0 h 122"/>
                <a:gd name="T2" fmla="*/ 0 w 158"/>
                <a:gd name="T3" fmla="*/ 32 h 122"/>
                <a:gd name="T4" fmla="*/ 90 w 158"/>
                <a:gd name="T5" fmla="*/ 122 h 122"/>
                <a:gd name="T6" fmla="*/ 158 w 158"/>
                <a:gd name="T7" fmla="*/ 91 h 122"/>
                <a:gd name="T8" fmla="*/ 6 w 158"/>
                <a:gd name="T9" fmla="*/ 0 h 122"/>
              </a:gdLst>
              <a:ahLst/>
              <a:cxnLst>
                <a:cxn ang="0">
                  <a:pos x="T0" y="T1"/>
                </a:cxn>
                <a:cxn ang="0">
                  <a:pos x="T2" y="T3"/>
                </a:cxn>
                <a:cxn ang="0">
                  <a:pos x="T4" y="T5"/>
                </a:cxn>
                <a:cxn ang="0">
                  <a:pos x="T6" y="T7"/>
                </a:cxn>
                <a:cxn ang="0">
                  <a:pos x="T8" y="T9"/>
                </a:cxn>
              </a:cxnLst>
              <a:rect l="0" t="0" r="r" b="b"/>
              <a:pathLst>
                <a:path w="158" h="122">
                  <a:moveTo>
                    <a:pt x="6" y="0"/>
                  </a:moveTo>
                  <a:cubicBezTo>
                    <a:pt x="2" y="10"/>
                    <a:pt x="0" y="21"/>
                    <a:pt x="0" y="32"/>
                  </a:cubicBezTo>
                  <a:cubicBezTo>
                    <a:pt x="0" y="82"/>
                    <a:pt x="40" y="122"/>
                    <a:pt x="90" y="122"/>
                  </a:cubicBezTo>
                  <a:cubicBezTo>
                    <a:pt x="117" y="122"/>
                    <a:pt x="141" y="110"/>
                    <a:pt x="158" y="91"/>
                  </a:cubicBezTo>
                  <a:cubicBezTo>
                    <a:pt x="116" y="49"/>
                    <a:pt x="64" y="17"/>
                    <a:pt x="6" y="0"/>
                  </a:cubicBezTo>
                </a:path>
              </a:pathLst>
            </a:custGeom>
            <a:solidFill>
              <a:schemeClr val="accent5">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4" name="Oval 97"/>
            <p:cNvSpPr>
              <a:spLocks noChangeArrowheads="1"/>
            </p:cNvSpPr>
            <p:nvPr/>
          </p:nvSpPr>
          <p:spPr bwMode="auto">
            <a:xfrm>
              <a:off x="6301924" y="2714644"/>
              <a:ext cx="126171" cy="127214"/>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5" name="Oval 98"/>
            <p:cNvSpPr>
              <a:spLocks noChangeArrowheads="1"/>
            </p:cNvSpPr>
            <p:nvPr/>
          </p:nvSpPr>
          <p:spPr bwMode="auto">
            <a:xfrm>
              <a:off x="6192437" y="2648952"/>
              <a:ext cx="64650" cy="65693"/>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6" name="Oval 99"/>
            <p:cNvSpPr>
              <a:spLocks noChangeArrowheads="1"/>
            </p:cNvSpPr>
            <p:nvPr/>
          </p:nvSpPr>
          <p:spPr bwMode="auto">
            <a:xfrm>
              <a:off x="6114232" y="3121310"/>
              <a:ext cx="45880" cy="49009"/>
            </a:xfrm>
            <a:prstGeom prst="ellipse">
              <a:avLst/>
            </a:prstGeom>
            <a:solidFill>
              <a:schemeClr val="accent5">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7" name="Freeform 100"/>
            <p:cNvSpPr>
              <a:spLocks/>
            </p:cNvSpPr>
            <p:nvPr/>
          </p:nvSpPr>
          <p:spPr bwMode="auto">
            <a:xfrm>
              <a:off x="4142420" y="1185994"/>
              <a:ext cx="271111" cy="186650"/>
            </a:xfrm>
            <a:custGeom>
              <a:avLst/>
              <a:gdLst>
                <a:gd name="T0" fmla="*/ 90 w 180"/>
                <a:gd name="T1" fmla="*/ 0 h 124"/>
                <a:gd name="T2" fmla="*/ 0 w 180"/>
                <a:gd name="T3" fmla="*/ 90 h 124"/>
                <a:gd name="T4" fmla="*/ 3 w 180"/>
                <a:gd name="T5" fmla="*/ 112 h 124"/>
                <a:gd name="T6" fmla="*/ 113 w 180"/>
                <a:gd name="T7" fmla="*/ 112 h 124"/>
                <a:gd name="T8" fmla="*/ 114 w 180"/>
                <a:gd name="T9" fmla="*/ 112 h 124"/>
                <a:gd name="T10" fmla="*/ 114 w 180"/>
                <a:gd name="T11" fmla="*/ 112 h 124"/>
                <a:gd name="T12" fmla="*/ 174 w 180"/>
                <a:gd name="T13" fmla="*/ 124 h 124"/>
                <a:gd name="T14" fmla="*/ 180 w 180"/>
                <a:gd name="T15" fmla="*/ 90 h 124"/>
                <a:gd name="T16" fmla="*/ 90 w 180"/>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24">
                  <a:moveTo>
                    <a:pt x="90" y="0"/>
                  </a:moveTo>
                  <a:cubicBezTo>
                    <a:pt x="40" y="0"/>
                    <a:pt x="0" y="41"/>
                    <a:pt x="0" y="90"/>
                  </a:cubicBezTo>
                  <a:cubicBezTo>
                    <a:pt x="0" y="98"/>
                    <a:pt x="1" y="105"/>
                    <a:pt x="3" y="112"/>
                  </a:cubicBezTo>
                  <a:cubicBezTo>
                    <a:pt x="113" y="112"/>
                    <a:pt x="113" y="112"/>
                    <a:pt x="113" y="112"/>
                  </a:cubicBezTo>
                  <a:cubicBezTo>
                    <a:pt x="114" y="112"/>
                    <a:pt x="114" y="112"/>
                    <a:pt x="114" y="112"/>
                  </a:cubicBezTo>
                  <a:cubicBezTo>
                    <a:pt x="114" y="112"/>
                    <a:pt x="114" y="112"/>
                    <a:pt x="114" y="112"/>
                  </a:cubicBezTo>
                  <a:cubicBezTo>
                    <a:pt x="135" y="112"/>
                    <a:pt x="155" y="117"/>
                    <a:pt x="174" y="124"/>
                  </a:cubicBezTo>
                  <a:cubicBezTo>
                    <a:pt x="178" y="114"/>
                    <a:pt x="180" y="102"/>
                    <a:pt x="180" y="90"/>
                  </a:cubicBezTo>
                  <a:cubicBezTo>
                    <a:pt x="180" y="41"/>
                    <a:pt x="140" y="0"/>
                    <a:pt x="9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8" name="Freeform 101"/>
            <p:cNvSpPr>
              <a:spLocks/>
            </p:cNvSpPr>
            <p:nvPr/>
          </p:nvSpPr>
          <p:spPr bwMode="auto">
            <a:xfrm>
              <a:off x="4146591" y="1353875"/>
              <a:ext cx="257556" cy="102188"/>
            </a:xfrm>
            <a:custGeom>
              <a:avLst/>
              <a:gdLst>
                <a:gd name="T0" fmla="*/ 110 w 171"/>
                <a:gd name="T1" fmla="*/ 0 h 68"/>
                <a:gd name="T2" fmla="*/ 0 w 171"/>
                <a:gd name="T3" fmla="*/ 0 h 68"/>
                <a:gd name="T4" fmla="*/ 87 w 171"/>
                <a:gd name="T5" fmla="*/ 68 h 68"/>
                <a:gd name="T6" fmla="*/ 171 w 171"/>
                <a:gd name="T7" fmla="*/ 12 h 68"/>
                <a:gd name="T8" fmla="*/ 111 w 171"/>
                <a:gd name="T9" fmla="*/ 0 h 68"/>
                <a:gd name="T10" fmla="*/ 111 w 171"/>
                <a:gd name="T11" fmla="*/ 0 h 68"/>
                <a:gd name="T12" fmla="*/ 110 w 17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71" h="68">
                  <a:moveTo>
                    <a:pt x="110" y="0"/>
                  </a:moveTo>
                  <a:cubicBezTo>
                    <a:pt x="0" y="0"/>
                    <a:pt x="0" y="0"/>
                    <a:pt x="0" y="0"/>
                  </a:cubicBezTo>
                  <a:cubicBezTo>
                    <a:pt x="10" y="39"/>
                    <a:pt x="45" y="68"/>
                    <a:pt x="87" y="68"/>
                  </a:cubicBezTo>
                  <a:cubicBezTo>
                    <a:pt x="125" y="68"/>
                    <a:pt x="157" y="45"/>
                    <a:pt x="171" y="12"/>
                  </a:cubicBezTo>
                  <a:cubicBezTo>
                    <a:pt x="152" y="5"/>
                    <a:pt x="132" y="0"/>
                    <a:pt x="111" y="0"/>
                  </a:cubicBezTo>
                  <a:cubicBezTo>
                    <a:pt x="111" y="0"/>
                    <a:pt x="111" y="0"/>
                    <a:pt x="111" y="0"/>
                  </a:cubicBezTo>
                  <a:cubicBezTo>
                    <a:pt x="110" y="0"/>
                    <a:pt x="110" y="0"/>
                    <a:pt x="110" y="0"/>
                  </a:cubicBezTo>
                </a:path>
              </a:pathLst>
            </a:custGeom>
            <a:solidFill>
              <a:schemeClr val="accent1">
                <a:lumMod val="50000"/>
              </a:schemeClr>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39" name="Oval 102"/>
            <p:cNvSpPr>
              <a:spLocks noChangeArrowheads="1"/>
            </p:cNvSpPr>
            <p:nvPr/>
          </p:nvSpPr>
          <p:spPr bwMode="auto">
            <a:xfrm>
              <a:off x="4015207" y="1113003"/>
              <a:ext cx="90718" cy="9071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sp>
          <p:nvSpPr>
            <p:cNvPr id="40" name="Oval 103"/>
            <p:cNvSpPr>
              <a:spLocks noChangeArrowheads="1"/>
            </p:cNvSpPr>
            <p:nvPr/>
          </p:nvSpPr>
          <p:spPr bwMode="auto">
            <a:xfrm>
              <a:off x="4197685" y="896114"/>
              <a:ext cx="56308" cy="5630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latin typeface="+mn-ea"/>
              </a:endParaRPr>
            </a:p>
          </p:txBody>
        </p:sp>
      </p:grpSp>
      <p:grpSp>
        <p:nvGrpSpPr>
          <p:cNvPr id="44" name="Group 107"/>
          <p:cNvGrpSpPr/>
          <p:nvPr/>
        </p:nvGrpSpPr>
        <p:grpSpPr>
          <a:xfrm>
            <a:off x="559812" y="2916253"/>
            <a:ext cx="3459125" cy="984884"/>
            <a:chOff x="606056" y="712381"/>
            <a:chExt cx="2594344" cy="738663"/>
          </a:xfrm>
        </p:grpSpPr>
        <p:sp>
          <p:nvSpPr>
            <p:cNvPr id="45" name="TextBox 108"/>
            <p:cNvSpPr txBox="1"/>
            <p:nvPr/>
          </p:nvSpPr>
          <p:spPr>
            <a:xfrm>
              <a:off x="606056" y="712381"/>
              <a:ext cx="2594344" cy="276999"/>
            </a:xfrm>
            <a:prstGeom prst="rect">
              <a:avLst/>
            </a:prstGeom>
            <a:noFill/>
          </p:spPr>
          <p:txBody>
            <a:bodyPr wrap="square" rtlCol="0">
              <a:spAutoFit/>
            </a:bodyPr>
            <a:lstStyle/>
            <a:p>
              <a:r>
                <a:rPr lang="en-US" altLang="zh-CN" dirty="0"/>
                <a:t>2. </a:t>
              </a:r>
              <a:r>
                <a:rPr lang="zh-CN" altLang="en-US" dirty="0"/>
                <a:t>布拉格方程</a:t>
              </a:r>
              <a:endParaRPr lang="en-US" sz="2133" b="1" dirty="0">
                <a:solidFill>
                  <a:schemeClr val="accent4"/>
                </a:solidFill>
                <a:latin typeface="+mn-ea"/>
              </a:endParaRPr>
            </a:p>
          </p:txBody>
        </p:sp>
        <p:sp>
          <p:nvSpPr>
            <p:cNvPr id="46" name="TextBox 109"/>
            <p:cNvSpPr txBox="1"/>
            <p:nvPr/>
          </p:nvSpPr>
          <p:spPr>
            <a:xfrm>
              <a:off x="606056" y="1012463"/>
              <a:ext cx="2594344" cy="438581"/>
            </a:xfrm>
            <a:prstGeom prst="rect">
              <a:avLst/>
            </a:prstGeom>
            <a:noFill/>
          </p:spPr>
          <p:txBody>
            <a:bodyPr wrap="square" rtlCol="0">
              <a:spAutoFit/>
            </a:bodyPr>
            <a:lstStyle/>
            <a:p>
              <a:r>
                <a:rPr lang="en-US" altLang="zh-CN" sz="1600" dirty="0">
                  <a:solidFill>
                    <a:schemeClr val="tx2"/>
                  </a:solidFill>
                  <a:latin typeface="+mn-ea"/>
                </a:rPr>
                <a:t>http://weike.enetedu.com/play.asp?vodid=172887&amp;e=3</a:t>
              </a:r>
              <a:endParaRPr lang="en-US" sz="1600" b="1" dirty="0">
                <a:solidFill>
                  <a:schemeClr val="tx2"/>
                </a:solidFill>
                <a:latin typeface="+mn-ea"/>
              </a:endParaRPr>
            </a:p>
          </p:txBody>
        </p:sp>
      </p:grpSp>
      <p:sp>
        <p:nvSpPr>
          <p:cNvPr id="49" name="TextBox 112"/>
          <p:cNvSpPr txBox="1"/>
          <p:nvPr/>
        </p:nvSpPr>
        <p:spPr>
          <a:xfrm>
            <a:off x="559812" y="4968736"/>
            <a:ext cx="4600005" cy="338553"/>
          </a:xfrm>
          <a:prstGeom prst="rect">
            <a:avLst/>
          </a:prstGeom>
          <a:noFill/>
        </p:spPr>
        <p:txBody>
          <a:bodyPr wrap="square" rtlCol="0">
            <a:spAutoFit/>
          </a:bodyPr>
          <a:lstStyle/>
          <a:p>
            <a:endParaRPr lang="en-US" sz="1600" b="1" dirty="0">
              <a:solidFill>
                <a:schemeClr val="tx2"/>
              </a:solidFill>
              <a:latin typeface="+mn-ea"/>
            </a:endParaRPr>
          </a:p>
        </p:txBody>
      </p:sp>
      <p:grpSp>
        <p:nvGrpSpPr>
          <p:cNvPr id="50" name="Group 113"/>
          <p:cNvGrpSpPr/>
          <p:nvPr/>
        </p:nvGrpSpPr>
        <p:grpSpPr>
          <a:xfrm>
            <a:off x="511152" y="1196932"/>
            <a:ext cx="3507785" cy="1256810"/>
            <a:chOff x="501736" y="723874"/>
            <a:chExt cx="2630839" cy="942607"/>
          </a:xfrm>
        </p:grpSpPr>
        <p:sp>
          <p:nvSpPr>
            <p:cNvPr id="51" name="TextBox 114"/>
            <p:cNvSpPr txBox="1"/>
            <p:nvPr/>
          </p:nvSpPr>
          <p:spPr>
            <a:xfrm>
              <a:off x="538231" y="723874"/>
              <a:ext cx="2594344" cy="730922"/>
            </a:xfrm>
            <a:prstGeom prst="rect">
              <a:avLst/>
            </a:prstGeom>
            <a:noFill/>
          </p:spPr>
          <p:txBody>
            <a:bodyPr wrap="square" rtlCol="0">
              <a:spAutoFit/>
            </a:bodyPr>
            <a:lstStyle/>
            <a:p>
              <a:r>
                <a:rPr lang="en-US" altLang="zh-CN" dirty="0"/>
                <a:t>1. X</a:t>
              </a:r>
              <a:r>
                <a:rPr lang="zh-CN" altLang="en-US" dirty="0"/>
                <a:t>射线衍射是如何帮助科学家了解</a:t>
              </a:r>
              <a:r>
                <a:rPr lang="en-US" altLang="zh-CN" dirty="0"/>
                <a:t>DNA</a:t>
              </a:r>
              <a:r>
                <a:rPr lang="zh-CN" altLang="en-US" dirty="0"/>
                <a:t>的结构的？</a:t>
              </a:r>
              <a:endParaRPr lang="en-US" altLang="zh-CN" dirty="0"/>
            </a:p>
            <a:p>
              <a:endParaRPr lang="en-US" sz="2133" b="1" dirty="0">
                <a:solidFill>
                  <a:schemeClr val="accent1"/>
                </a:solidFill>
                <a:latin typeface="+mn-ea"/>
              </a:endParaRPr>
            </a:p>
          </p:txBody>
        </p:sp>
        <p:sp>
          <p:nvSpPr>
            <p:cNvPr id="52" name="TextBox 115"/>
            <p:cNvSpPr txBox="1"/>
            <p:nvPr/>
          </p:nvSpPr>
          <p:spPr>
            <a:xfrm>
              <a:off x="501736" y="1227900"/>
              <a:ext cx="2594344" cy="438581"/>
            </a:xfrm>
            <a:prstGeom prst="rect">
              <a:avLst/>
            </a:prstGeom>
            <a:noFill/>
          </p:spPr>
          <p:txBody>
            <a:bodyPr wrap="square" rtlCol="0">
              <a:spAutoFit/>
            </a:bodyPr>
            <a:lstStyle/>
            <a:p>
              <a:r>
                <a:rPr lang="en-US" altLang="zh-CN" sz="1600" dirty="0">
                  <a:solidFill>
                    <a:schemeClr val="tx2"/>
                  </a:solidFill>
                  <a:latin typeface="+mn-ea"/>
                </a:rPr>
                <a:t>https://www.guokr.com/question/487450/</a:t>
              </a:r>
              <a:endParaRPr lang="en-US" sz="1600" b="1" dirty="0">
                <a:solidFill>
                  <a:schemeClr val="tx2"/>
                </a:solidFill>
                <a:latin typeface="+mn-ea"/>
              </a:endParaRPr>
            </a:p>
          </p:txBody>
        </p:sp>
      </p:grpSp>
      <p:sp>
        <p:nvSpPr>
          <p:cNvPr id="53" name="Freeform 227"/>
          <p:cNvSpPr>
            <a:spLocks noEditPoints="1"/>
          </p:cNvSpPr>
          <p:nvPr/>
        </p:nvSpPr>
        <p:spPr bwMode="auto">
          <a:xfrm>
            <a:off x="9684300" y="4405158"/>
            <a:ext cx="637967" cy="420972"/>
          </a:xfrm>
          <a:custGeom>
            <a:avLst/>
            <a:gdLst>
              <a:gd name="T0" fmla="*/ 61 w 62"/>
              <a:gd name="T1" fmla="*/ 11 h 41"/>
              <a:gd name="T2" fmla="*/ 31 w 62"/>
              <a:gd name="T3" fmla="*/ 21 h 41"/>
              <a:gd name="T4" fmla="*/ 31 w 62"/>
              <a:gd name="T5" fmla="*/ 21 h 41"/>
              <a:gd name="T6" fmla="*/ 31 w 62"/>
              <a:gd name="T7" fmla="*/ 21 h 41"/>
              <a:gd name="T8" fmla="*/ 13 w 62"/>
              <a:gd name="T9" fmla="*/ 15 h 41"/>
              <a:gd name="T10" fmla="*/ 10 w 62"/>
              <a:gd name="T11" fmla="*/ 23 h 41"/>
              <a:gd name="T12" fmla="*/ 12 w 62"/>
              <a:gd name="T13" fmla="*/ 26 h 41"/>
              <a:gd name="T14" fmla="*/ 10 w 62"/>
              <a:gd name="T15" fmla="*/ 29 h 41"/>
              <a:gd name="T16" fmla="*/ 12 w 62"/>
              <a:gd name="T17" fmla="*/ 40 h 41"/>
              <a:gd name="T18" fmla="*/ 12 w 62"/>
              <a:gd name="T19" fmla="*/ 41 h 41"/>
              <a:gd name="T20" fmla="*/ 11 w 62"/>
              <a:gd name="T21" fmla="*/ 41 h 41"/>
              <a:gd name="T22" fmla="*/ 6 w 62"/>
              <a:gd name="T23" fmla="*/ 41 h 41"/>
              <a:gd name="T24" fmla="*/ 5 w 62"/>
              <a:gd name="T25" fmla="*/ 41 h 41"/>
              <a:gd name="T26" fmla="*/ 5 w 62"/>
              <a:gd name="T27" fmla="*/ 40 h 41"/>
              <a:gd name="T28" fmla="*/ 7 w 62"/>
              <a:gd name="T29" fmla="*/ 29 h 41"/>
              <a:gd name="T30" fmla="*/ 5 w 62"/>
              <a:gd name="T31" fmla="*/ 26 h 41"/>
              <a:gd name="T32" fmla="*/ 7 w 62"/>
              <a:gd name="T33" fmla="*/ 23 h 41"/>
              <a:gd name="T34" fmla="*/ 9 w 62"/>
              <a:gd name="T35" fmla="*/ 14 h 41"/>
              <a:gd name="T36" fmla="*/ 1 w 62"/>
              <a:gd name="T37" fmla="*/ 11 h 41"/>
              <a:gd name="T38" fmla="*/ 0 w 62"/>
              <a:gd name="T39" fmla="*/ 11 h 41"/>
              <a:gd name="T40" fmla="*/ 1 w 62"/>
              <a:gd name="T41" fmla="*/ 10 h 41"/>
              <a:gd name="T42" fmla="*/ 31 w 62"/>
              <a:gd name="T43" fmla="*/ 0 h 41"/>
              <a:gd name="T44" fmla="*/ 31 w 62"/>
              <a:gd name="T45" fmla="*/ 0 h 41"/>
              <a:gd name="T46" fmla="*/ 31 w 62"/>
              <a:gd name="T47" fmla="*/ 0 h 41"/>
              <a:gd name="T48" fmla="*/ 61 w 62"/>
              <a:gd name="T49" fmla="*/ 10 h 41"/>
              <a:gd name="T50" fmla="*/ 62 w 62"/>
              <a:gd name="T51" fmla="*/ 11 h 41"/>
              <a:gd name="T52" fmla="*/ 61 w 62"/>
              <a:gd name="T53" fmla="*/ 11 h 41"/>
              <a:gd name="T54" fmla="*/ 48 w 62"/>
              <a:gd name="T55" fmla="*/ 28 h 41"/>
              <a:gd name="T56" fmla="*/ 31 w 62"/>
              <a:gd name="T57" fmla="*/ 35 h 41"/>
              <a:gd name="T58" fmla="*/ 14 w 62"/>
              <a:gd name="T59" fmla="*/ 28 h 41"/>
              <a:gd name="T60" fmla="*/ 14 w 62"/>
              <a:gd name="T61" fmla="*/ 19 h 41"/>
              <a:gd name="T62" fmla="*/ 30 w 62"/>
              <a:gd name="T63" fmla="*/ 24 h 41"/>
              <a:gd name="T64" fmla="*/ 31 w 62"/>
              <a:gd name="T65" fmla="*/ 24 h 41"/>
              <a:gd name="T66" fmla="*/ 32 w 62"/>
              <a:gd name="T67" fmla="*/ 24 h 41"/>
              <a:gd name="T68" fmla="*/ 47 w 62"/>
              <a:gd name="T69" fmla="*/ 19 h 41"/>
              <a:gd name="T70" fmla="*/ 48 w 6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41">
                <a:moveTo>
                  <a:pt x="61" y="11"/>
                </a:moveTo>
                <a:cubicBezTo>
                  <a:pt x="31" y="21"/>
                  <a:pt x="31" y="21"/>
                  <a:pt x="31" y="21"/>
                </a:cubicBezTo>
                <a:cubicBezTo>
                  <a:pt x="31" y="21"/>
                  <a:pt x="31" y="21"/>
                  <a:pt x="31" y="21"/>
                </a:cubicBezTo>
                <a:cubicBezTo>
                  <a:pt x="31" y="21"/>
                  <a:pt x="31" y="21"/>
                  <a:pt x="31" y="21"/>
                </a:cubicBezTo>
                <a:cubicBezTo>
                  <a:pt x="13" y="15"/>
                  <a:pt x="13" y="15"/>
                  <a:pt x="13" y="15"/>
                </a:cubicBezTo>
                <a:cubicBezTo>
                  <a:pt x="12" y="17"/>
                  <a:pt x="10" y="19"/>
                  <a:pt x="10" y="23"/>
                </a:cubicBezTo>
                <a:cubicBezTo>
                  <a:pt x="11" y="24"/>
                  <a:pt x="12" y="25"/>
                  <a:pt x="12" y="26"/>
                </a:cubicBezTo>
                <a:cubicBezTo>
                  <a:pt x="12" y="27"/>
                  <a:pt x="11" y="28"/>
                  <a:pt x="10" y="29"/>
                </a:cubicBezTo>
                <a:cubicBezTo>
                  <a:pt x="12" y="40"/>
                  <a:pt x="12" y="40"/>
                  <a:pt x="12" y="40"/>
                </a:cubicBezTo>
                <a:cubicBezTo>
                  <a:pt x="12" y="41"/>
                  <a:pt x="12" y="41"/>
                  <a:pt x="12" y="41"/>
                </a:cubicBezTo>
                <a:cubicBezTo>
                  <a:pt x="12" y="41"/>
                  <a:pt x="11" y="41"/>
                  <a:pt x="11" y="41"/>
                </a:cubicBezTo>
                <a:cubicBezTo>
                  <a:pt x="6" y="41"/>
                  <a:pt x="6" y="41"/>
                  <a:pt x="6" y="41"/>
                </a:cubicBezTo>
                <a:cubicBezTo>
                  <a:pt x="6" y="41"/>
                  <a:pt x="5" y="41"/>
                  <a:pt x="5" y="41"/>
                </a:cubicBezTo>
                <a:cubicBezTo>
                  <a:pt x="5" y="41"/>
                  <a:pt x="5" y="41"/>
                  <a:pt x="5" y="40"/>
                </a:cubicBezTo>
                <a:cubicBezTo>
                  <a:pt x="7" y="29"/>
                  <a:pt x="7" y="29"/>
                  <a:pt x="7" y="29"/>
                </a:cubicBezTo>
                <a:cubicBezTo>
                  <a:pt x="6" y="28"/>
                  <a:pt x="5" y="27"/>
                  <a:pt x="5" y="26"/>
                </a:cubicBezTo>
                <a:cubicBezTo>
                  <a:pt x="5" y="25"/>
                  <a:pt x="6" y="24"/>
                  <a:pt x="7" y="23"/>
                </a:cubicBezTo>
                <a:cubicBezTo>
                  <a:pt x="7" y="20"/>
                  <a:pt x="8" y="17"/>
                  <a:pt x="9" y="14"/>
                </a:cubicBezTo>
                <a:cubicBezTo>
                  <a:pt x="1" y="11"/>
                  <a:pt x="1" y="11"/>
                  <a:pt x="1" y="11"/>
                </a:cubicBezTo>
                <a:cubicBezTo>
                  <a:pt x="0" y="11"/>
                  <a:pt x="0" y="11"/>
                  <a:pt x="0" y="11"/>
                </a:cubicBezTo>
                <a:cubicBezTo>
                  <a:pt x="0" y="10"/>
                  <a:pt x="0" y="10"/>
                  <a:pt x="1" y="10"/>
                </a:cubicBezTo>
                <a:cubicBezTo>
                  <a:pt x="31" y="0"/>
                  <a:pt x="31" y="0"/>
                  <a:pt x="31" y="0"/>
                </a:cubicBezTo>
                <a:cubicBezTo>
                  <a:pt x="31" y="0"/>
                  <a:pt x="31" y="0"/>
                  <a:pt x="31" y="0"/>
                </a:cubicBezTo>
                <a:cubicBezTo>
                  <a:pt x="31" y="0"/>
                  <a:pt x="31" y="0"/>
                  <a:pt x="31" y="0"/>
                </a:cubicBezTo>
                <a:cubicBezTo>
                  <a:pt x="61" y="10"/>
                  <a:pt x="61" y="10"/>
                  <a:pt x="61" y="10"/>
                </a:cubicBezTo>
                <a:cubicBezTo>
                  <a:pt x="61" y="10"/>
                  <a:pt x="62" y="10"/>
                  <a:pt x="62" y="11"/>
                </a:cubicBezTo>
                <a:cubicBezTo>
                  <a:pt x="62" y="11"/>
                  <a:pt x="61" y="11"/>
                  <a:pt x="61" y="11"/>
                </a:cubicBezTo>
                <a:close/>
                <a:moveTo>
                  <a:pt x="48" y="28"/>
                </a:moveTo>
                <a:cubicBezTo>
                  <a:pt x="48" y="31"/>
                  <a:pt x="40" y="35"/>
                  <a:pt x="31" y="35"/>
                </a:cubicBezTo>
                <a:cubicBezTo>
                  <a:pt x="21" y="35"/>
                  <a:pt x="13" y="31"/>
                  <a:pt x="14" y="28"/>
                </a:cubicBezTo>
                <a:cubicBezTo>
                  <a:pt x="14" y="19"/>
                  <a:pt x="14" y="19"/>
                  <a:pt x="14" y="19"/>
                </a:cubicBezTo>
                <a:cubicBezTo>
                  <a:pt x="30" y="24"/>
                  <a:pt x="30" y="24"/>
                  <a:pt x="30" y="24"/>
                </a:cubicBezTo>
                <a:cubicBezTo>
                  <a:pt x="30" y="24"/>
                  <a:pt x="30" y="24"/>
                  <a:pt x="31" y="24"/>
                </a:cubicBezTo>
                <a:cubicBezTo>
                  <a:pt x="31" y="24"/>
                  <a:pt x="32" y="24"/>
                  <a:pt x="32" y="24"/>
                </a:cubicBezTo>
                <a:cubicBezTo>
                  <a:pt x="47" y="19"/>
                  <a:pt x="47" y="19"/>
                  <a:pt x="47" y="19"/>
                </a:cubicBezTo>
                <a:lnTo>
                  <a:pt x="48"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latin typeface="+mn-ea"/>
            </a:endParaRPr>
          </a:p>
        </p:txBody>
      </p:sp>
      <p:sp>
        <p:nvSpPr>
          <p:cNvPr id="54" name="Freeform 240"/>
          <p:cNvSpPr>
            <a:spLocks noEditPoints="1"/>
          </p:cNvSpPr>
          <p:nvPr/>
        </p:nvSpPr>
        <p:spPr bwMode="auto">
          <a:xfrm>
            <a:off x="9722072" y="2995199"/>
            <a:ext cx="473020" cy="420564"/>
          </a:xfrm>
          <a:custGeom>
            <a:avLst/>
            <a:gdLst>
              <a:gd name="T0" fmla="*/ 20 w 41"/>
              <a:gd name="T1" fmla="*/ 41 h 41"/>
              <a:gd name="T2" fmla="*/ 5 w 41"/>
              <a:gd name="T3" fmla="*/ 33 h 41"/>
              <a:gd name="T4" fmla="*/ 5 w 41"/>
              <a:gd name="T5" fmla="*/ 32 h 41"/>
              <a:gd name="T6" fmla="*/ 8 w 41"/>
              <a:gd name="T7" fmla="*/ 29 h 41"/>
              <a:gd name="T8" fmla="*/ 9 w 41"/>
              <a:gd name="T9" fmla="*/ 28 h 41"/>
              <a:gd name="T10" fmla="*/ 10 w 41"/>
              <a:gd name="T11" fmla="*/ 29 h 41"/>
              <a:gd name="T12" fmla="*/ 20 w 41"/>
              <a:gd name="T13" fmla="*/ 34 h 41"/>
              <a:gd name="T14" fmla="*/ 34 w 41"/>
              <a:gd name="T15" fmla="*/ 20 h 41"/>
              <a:gd name="T16" fmla="*/ 20 w 41"/>
              <a:gd name="T17" fmla="*/ 7 h 41"/>
              <a:gd name="T18" fmla="*/ 11 w 41"/>
              <a:gd name="T19" fmla="*/ 10 h 41"/>
              <a:gd name="T20" fmla="*/ 15 w 41"/>
              <a:gd name="T21" fmla="*/ 14 h 41"/>
              <a:gd name="T22" fmla="*/ 15 w 41"/>
              <a:gd name="T23" fmla="*/ 16 h 41"/>
              <a:gd name="T24" fmla="*/ 14 w 41"/>
              <a:gd name="T25" fmla="*/ 17 h 41"/>
              <a:gd name="T26" fmla="*/ 2 w 41"/>
              <a:gd name="T27" fmla="*/ 17 h 41"/>
              <a:gd name="T28" fmla="*/ 0 w 41"/>
              <a:gd name="T29" fmla="*/ 15 h 41"/>
              <a:gd name="T30" fmla="*/ 0 w 41"/>
              <a:gd name="T31" fmla="*/ 3 h 41"/>
              <a:gd name="T32" fmla="*/ 1 w 41"/>
              <a:gd name="T33" fmla="*/ 2 h 41"/>
              <a:gd name="T34" fmla="*/ 3 w 41"/>
              <a:gd name="T35" fmla="*/ 2 h 41"/>
              <a:gd name="T36" fmla="*/ 6 w 41"/>
              <a:gd name="T37" fmla="*/ 5 h 41"/>
              <a:gd name="T38" fmla="*/ 20 w 41"/>
              <a:gd name="T39" fmla="*/ 0 h 41"/>
              <a:gd name="T40" fmla="*/ 41 w 41"/>
              <a:gd name="T41" fmla="*/ 20 h 41"/>
              <a:gd name="T42" fmla="*/ 20 w 41"/>
              <a:gd name="T43" fmla="*/ 41 h 41"/>
              <a:gd name="T44" fmla="*/ 24 w 41"/>
              <a:gd name="T45" fmla="*/ 25 h 41"/>
              <a:gd name="T46" fmla="*/ 23 w 41"/>
              <a:gd name="T47" fmla="*/ 25 h 41"/>
              <a:gd name="T48" fmla="*/ 14 w 41"/>
              <a:gd name="T49" fmla="*/ 25 h 41"/>
              <a:gd name="T50" fmla="*/ 14 w 41"/>
              <a:gd name="T51" fmla="*/ 25 h 41"/>
              <a:gd name="T52" fmla="*/ 14 w 41"/>
              <a:gd name="T53" fmla="*/ 23 h 41"/>
              <a:gd name="T54" fmla="*/ 14 w 41"/>
              <a:gd name="T55" fmla="*/ 22 h 41"/>
              <a:gd name="T56" fmla="*/ 20 w 41"/>
              <a:gd name="T57" fmla="*/ 22 h 41"/>
              <a:gd name="T58" fmla="*/ 20 w 41"/>
              <a:gd name="T59" fmla="*/ 13 h 41"/>
              <a:gd name="T60" fmla="*/ 21 w 41"/>
              <a:gd name="T61" fmla="*/ 12 h 41"/>
              <a:gd name="T62" fmla="*/ 23 w 41"/>
              <a:gd name="T63" fmla="*/ 12 h 41"/>
              <a:gd name="T64" fmla="*/ 24 w 41"/>
              <a:gd name="T65" fmla="*/ 13 h 41"/>
              <a:gd name="T66" fmla="*/ 24 w 41"/>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1">
                <a:moveTo>
                  <a:pt x="20" y="41"/>
                </a:moveTo>
                <a:cubicBezTo>
                  <a:pt x="14" y="41"/>
                  <a:pt x="8" y="38"/>
                  <a:pt x="5" y="33"/>
                </a:cubicBezTo>
                <a:cubicBezTo>
                  <a:pt x="4" y="33"/>
                  <a:pt x="4" y="33"/>
                  <a:pt x="5" y="32"/>
                </a:cubicBezTo>
                <a:cubicBezTo>
                  <a:pt x="8" y="29"/>
                  <a:pt x="8" y="29"/>
                  <a:pt x="8" y="29"/>
                </a:cubicBezTo>
                <a:cubicBezTo>
                  <a:pt x="8" y="28"/>
                  <a:pt x="9" y="28"/>
                  <a:pt x="9" y="28"/>
                </a:cubicBezTo>
                <a:cubicBezTo>
                  <a:pt x="9" y="28"/>
                  <a:pt x="9" y="28"/>
                  <a:pt x="10" y="29"/>
                </a:cubicBezTo>
                <a:cubicBezTo>
                  <a:pt x="12" y="32"/>
                  <a:pt x="16" y="34"/>
                  <a:pt x="20" y="34"/>
                </a:cubicBezTo>
                <a:cubicBezTo>
                  <a:pt x="28" y="34"/>
                  <a:pt x="34" y="28"/>
                  <a:pt x="34" y="20"/>
                </a:cubicBezTo>
                <a:cubicBezTo>
                  <a:pt x="34" y="13"/>
                  <a:pt x="28" y="7"/>
                  <a:pt x="20" y="7"/>
                </a:cubicBezTo>
                <a:cubicBezTo>
                  <a:pt x="17" y="7"/>
                  <a:pt x="14" y="8"/>
                  <a:pt x="11" y="10"/>
                </a:cubicBezTo>
                <a:cubicBezTo>
                  <a:pt x="15" y="14"/>
                  <a:pt x="15" y="14"/>
                  <a:pt x="15" y="14"/>
                </a:cubicBezTo>
                <a:cubicBezTo>
                  <a:pt x="15" y="14"/>
                  <a:pt x="15" y="15"/>
                  <a:pt x="15" y="16"/>
                </a:cubicBezTo>
                <a:cubicBezTo>
                  <a:pt x="15" y="16"/>
                  <a:pt x="14" y="17"/>
                  <a:pt x="14" y="17"/>
                </a:cubicBezTo>
                <a:cubicBezTo>
                  <a:pt x="2" y="17"/>
                  <a:pt x="2" y="17"/>
                  <a:pt x="2" y="17"/>
                </a:cubicBezTo>
                <a:cubicBezTo>
                  <a:pt x="1" y="17"/>
                  <a:pt x="0" y="16"/>
                  <a:pt x="0" y="15"/>
                </a:cubicBezTo>
                <a:cubicBezTo>
                  <a:pt x="0" y="3"/>
                  <a:pt x="0" y="3"/>
                  <a:pt x="0" y="3"/>
                </a:cubicBezTo>
                <a:cubicBezTo>
                  <a:pt x="0" y="2"/>
                  <a:pt x="0" y="2"/>
                  <a:pt x="1" y="2"/>
                </a:cubicBezTo>
                <a:cubicBezTo>
                  <a:pt x="2" y="1"/>
                  <a:pt x="2" y="1"/>
                  <a:pt x="3" y="2"/>
                </a:cubicBezTo>
                <a:cubicBezTo>
                  <a:pt x="6" y="5"/>
                  <a:pt x="6" y="5"/>
                  <a:pt x="6" y="5"/>
                </a:cubicBezTo>
                <a:cubicBezTo>
                  <a:pt x="10" y="2"/>
                  <a:pt x="15" y="0"/>
                  <a:pt x="20" y="0"/>
                </a:cubicBezTo>
                <a:cubicBezTo>
                  <a:pt x="32" y="0"/>
                  <a:pt x="41" y="9"/>
                  <a:pt x="41" y="20"/>
                </a:cubicBezTo>
                <a:cubicBezTo>
                  <a:pt x="41" y="32"/>
                  <a:pt x="32" y="41"/>
                  <a:pt x="20" y="41"/>
                </a:cubicBezTo>
                <a:close/>
                <a:moveTo>
                  <a:pt x="24" y="25"/>
                </a:moveTo>
                <a:cubicBezTo>
                  <a:pt x="24" y="25"/>
                  <a:pt x="23" y="25"/>
                  <a:pt x="23" y="25"/>
                </a:cubicBezTo>
                <a:cubicBezTo>
                  <a:pt x="14" y="25"/>
                  <a:pt x="14" y="25"/>
                  <a:pt x="14" y="25"/>
                </a:cubicBezTo>
                <a:cubicBezTo>
                  <a:pt x="14" y="25"/>
                  <a:pt x="14" y="25"/>
                  <a:pt x="14" y="25"/>
                </a:cubicBezTo>
                <a:cubicBezTo>
                  <a:pt x="14" y="23"/>
                  <a:pt x="14" y="23"/>
                  <a:pt x="14" y="23"/>
                </a:cubicBezTo>
                <a:cubicBezTo>
                  <a:pt x="14" y="22"/>
                  <a:pt x="14" y="22"/>
                  <a:pt x="14" y="22"/>
                </a:cubicBezTo>
                <a:cubicBezTo>
                  <a:pt x="20" y="22"/>
                  <a:pt x="20" y="22"/>
                  <a:pt x="20" y="22"/>
                </a:cubicBezTo>
                <a:cubicBezTo>
                  <a:pt x="20" y="13"/>
                  <a:pt x="20" y="13"/>
                  <a:pt x="20" y="13"/>
                </a:cubicBezTo>
                <a:cubicBezTo>
                  <a:pt x="20" y="12"/>
                  <a:pt x="21" y="12"/>
                  <a:pt x="21" y="12"/>
                </a:cubicBezTo>
                <a:cubicBezTo>
                  <a:pt x="23" y="12"/>
                  <a:pt x="23" y="12"/>
                  <a:pt x="23" y="12"/>
                </a:cubicBezTo>
                <a:cubicBezTo>
                  <a:pt x="23" y="12"/>
                  <a:pt x="24" y="12"/>
                  <a:pt x="24" y="13"/>
                </a:cubicBezTo>
                <a:lnTo>
                  <a:pt x="24" y="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latin typeface="+mn-ea"/>
            </a:endParaRPr>
          </a:p>
        </p:txBody>
      </p:sp>
      <p:sp>
        <p:nvSpPr>
          <p:cNvPr id="55" name="Freeform 241"/>
          <p:cNvSpPr>
            <a:spLocks noEditPoints="1"/>
          </p:cNvSpPr>
          <p:nvPr/>
        </p:nvSpPr>
        <p:spPr bwMode="auto">
          <a:xfrm>
            <a:off x="7833933" y="3030757"/>
            <a:ext cx="497400" cy="359863"/>
          </a:xfrm>
          <a:custGeom>
            <a:avLst/>
            <a:gdLst>
              <a:gd name="T0" fmla="*/ 41 w 43"/>
              <a:gd name="T1" fmla="*/ 21 h 35"/>
              <a:gd name="T2" fmla="*/ 41 w 43"/>
              <a:gd name="T3" fmla="*/ 21 h 35"/>
              <a:gd name="T4" fmla="*/ 40 w 43"/>
              <a:gd name="T5" fmla="*/ 21 h 35"/>
              <a:gd name="T6" fmla="*/ 40 w 43"/>
              <a:gd name="T7" fmla="*/ 21 h 35"/>
              <a:gd name="T8" fmla="*/ 21 w 43"/>
              <a:gd name="T9" fmla="*/ 5 h 35"/>
              <a:gd name="T10" fmla="*/ 3 w 43"/>
              <a:gd name="T11" fmla="*/ 21 h 35"/>
              <a:gd name="T12" fmla="*/ 2 w 43"/>
              <a:gd name="T13" fmla="*/ 21 h 35"/>
              <a:gd name="T14" fmla="*/ 2 w 43"/>
              <a:gd name="T15" fmla="*/ 21 h 35"/>
              <a:gd name="T16" fmla="*/ 0 w 43"/>
              <a:gd name="T17" fmla="*/ 19 h 35"/>
              <a:gd name="T18" fmla="*/ 0 w 43"/>
              <a:gd name="T19" fmla="*/ 17 h 35"/>
              <a:gd name="T20" fmla="*/ 19 w 43"/>
              <a:gd name="T21" fmla="*/ 1 h 35"/>
              <a:gd name="T22" fmla="*/ 23 w 43"/>
              <a:gd name="T23" fmla="*/ 1 h 35"/>
              <a:gd name="T24" fmla="*/ 30 w 43"/>
              <a:gd name="T25" fmla="*/ 7 h 35"/>
              <a:gd name="T26" fmla="*/ 30 w 43"/>
              <a:gd name="T27" fmla="*/ 2 h 35"/>
              <a:gd name="T28" fmla="*/ 31 w 43"/>
              <a:gd name="T29" fmla="*/ 1 h 35"/>
              <a:gd name="T30" fmla="*/ 36 w 43"/>
              <a:gd name="T31" fmla="*/ 1 h 35"/>
              <a:gd name="T32" fmla="*/ 37 w 43"/>
              <a:gd name="T33" fmla="*/ 2 h 35"/>
              <a:gd name="T34" fmla="*/ 37 w 43"/>
              <a:gd name="T35" fmla="*/ 12 h 35"/>
              <a:gd name="T36" fmla="*/ 43 w 43"/>
              <a:gd name="T37" fmla="*/ 17 h 35"/>
              <a:gd name="T38" fmla="*/ 43 w 43"/>
              <a:gd name="T39" fmla="*/ 19 h 35"/>
              <a:gd name="T40" fmla="*/ 41 w 43"/>
              <a:gd name="T41" fmla="*/ 21 h 35"/>
              <a:gd name="T42" fmla="*/ 37 w 43"/>
              <a:gd name="T43" fmla="*/ 33 h 35"/>
              <a:gd name="T44" fmla="*/ 35 w 43"/>
              <a:gd name="T45" fmla="*/ 35 h 35"/>
              <a:gd name="T46" fmla="*/ 25 w 43"/>
              <a:gd name="T47" fmla="*/ 35 h 35"/>
              <a:gd name="T48" fmla="*/ 25 w 43"/>
              <a:gd name="T49" fmla="*/ 25 h 35"/>
              <a:gd name="T50" fmla="*/ 18 w 43"/>
              <a:gd name="T51" fmla="*/ 25 h 35"/>
              <a:gd name="T52" fmla="*/ 18 w 43"/>
              <a:gd name="T53" fmla="*/ 35 h 35"/>
              <a:gd name="T54" fmla="*/ 8 w 43"/>
              <a:gd name="T55" fmla="*/ 35 h 35"/>
              <a:gd name="T56" fmla="*/ 6 w 43"/>
              <a:gd name="T57" fmla="*/ 33 h 35"/>
              <a:gd name="T58" fmla="*/ 6 w 43"/>
              <a:gd name="T59" fmla="*/ 20 h 35"/>
              <a:gd name="T60" fmla="*/ 6 w 43"/>
              <a:gd name="T61" fmla="*/ 20 h 35"/>
              <a:gd name="T62" fmla="*/ 21 w 43"/>
              <a:gd name="T63" fmla="*/ 8 h 35"/>
              <a:gd name="T64" fmla="*/ 37 w 43"/>
              <a:gd name="T65" fmla="*/ 20 h 35"/>
              <a:gd name="T66" fmla="*/ 37 w 43"/>
              <a:gd name="T67" fmla="*/ 20 h 35"/>
              <a:gd name="T68" fmla="*/ 37 w 43"/>
              <a:gd name="T6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35">
                <a:moveTo>
                  <a:pt x="41" y="21"/>
                </a:moveTo>
                <a:cubicBezTo>
                  <a:pt x="41" y="21"/>
                  <a:pt x="41" y="21"/>
                  <a:pt x="41" y="21"/>
                </a:cubicBezTo>
                <a:cubicBezTo>
                  <a:pt x="41" y="21"/>
                  <a:pt x="41" y="21"/>
                  <a:pt x="40" y="21"/>
                </a:cubicBezTo>
                <a:cubicBezTo>
                  <a:pt x="40" y="21"/>
                  <a:pt x="40" y="21"/>
                  <a:pt x="40" y="21"/>
                </a:cubicBezTo>
                <a:cubicBezTo>
                  <a:pt x="21" y="5"/>
                  <a:pt x="21" y="5"/>
                  <a:pt x="21" y="5"/>
                </a:cubicBezTo>
                <a:cubicBezTo>
                  <a:pt x="3" y="21"/>
                  <a:pt x="3" y="21"/>
                  <a:pt x="3" y="21"/>
                </a:cubicBezTo>
                <a:cubicBezTo>
                  <a:pt x="3" y="21"/>
                  <a:pt x="2" y="21"/>
                  <a:pt x="2" y="21"/>
                </a:cubicBezTo>
                <a:cubicBezTo>
                  <a:pt x="2" y="21"/>
                  <a:pt x="2" y="21"/>
                  <a:pt x="2" y="21"/>
                </a:cubicBezTo>
                <a:cubicBezTo>
                  <a:pt x="0" y="19"/>
                  <a:pt x="0" y="19"/>
                  <a:pt x="0" y="19"/>
                </a:cubicBezTo>
                <a:cubicBezTo>
                  <a:pt x="0" y="18"/>
                  <a:pt x="0" y="18"/>
                  <a:pt x="0" y="17"/>
                </a:cubicBezTo>
                <a:cubicBezTo>
                  <a:pt x="19" y="1"/>
                  <a:pt x="19" y="1"/>
                  <a:pt x="19" y="1"/>
                </a:cubicBezTo>
                <a:cubicBezTo>
                  <a:pt x="20" y="0"/>
                  <a:pt x="22" y="0"/>
                  <a:pt x="23" y="1"/>
                </a:cubicBezTo>
                <a:cubicBezTo>
                  <a:pt x="30" y="7"/>
                  <a:pt x="30" y="7"/>
                  <a:pt x="30" y="7"/>
                </a:cubicBezTo>
                <a:cubicBezTo>
                  <a:pt x="30" y="2"/>
                  <a:pt x="30" y="2"/>
                  <a:pt x="30" y="2"/>
                </a:cubicBezTo>
                <a:cubicBezTo>
                  <a:pt x="30" y="1"/>
                  <a:pt x="30" y="1"/>
                  <a:pt x="31" y="1"/>
                </a:cubicBezTo>
                <a:cubicBezTo>
                  <a:pt x="36" y="1"/>
                  <a:pt x="36" y="1"/>
                  <a:pt x="36" y="1"/>
                </a:cubicBezTo>
                <a:cubicBezTo>
                  <a:pt x="36" y="1"/>
                  <a:pt x="37" y="1"/>
                  <a:pt x="37" y="2"/>
                </a:cubicBezTo>
                <a:cubicBezTo>
                  <a:pt x="37" y="12"/>
                  <a:pt x="37" y="12"/>
                  <a:pt x="37" y="12"/>
                </a:cubicBezTo>
                <a:cubicBezTo>
                  <a:pt x="43" y="17"/>
                  <a:pt x="43" y="17"/>
                  <a:pt x="43" y="17"/>
                </a:cubicBezTo>
                <a:cubicBezTo>
                  <a:pt x="43" y="18"/>
                  <a:pt x="43" y="18"/>
                  <a:pt x="43" y="19"/>
                </a:cubicBezTo>
                <a:lnTo>
                  <a:pt x="41" y="21"/>
                </a:lnTo>
                <a:close/>
                <a:moveTo>
                  <a:pt x="37" y="33"/>
                </a:moveTo>
                <a:cubicBezTo>
                  <a:pt x="37" y="34"/>
                  <a:pt x="36" y="35"/>
                  <a:pt x="35" y="35"/>
                </a:cubicBezTo>
                <a:cubicBezTo>
                  <a:pt x="25" y="35"/>
                  <a:pt x="25" y="35"/>
                  <a:pt x="25" y="35"/>
                </a:cubicBezTo>
                <a:cubicBezTo>
                  <a:pt x="25" y="25"/>
                  <a:pt x="25" y="25"/>
                  <a:pt x="25" y="25"/>
                </a:cubicBezTo>
                <a:cubicBezTo>
                  <a:pt x="18" y="25"/>
                  <a:pt x="18" y="25"/>
                  <a:pt x="18" y="25"/>
                </a:cubicBezTo>
                <a:cubicBezTo>
                  <a:pt x="18" y="35"/>
                  <a:pt x="18" y="35"/>
                  <a:pt x="18" y="35"/>
                </a:cubicBezTo>
                <a:cubicBezTo>
                  <a:pt x="8" y="35"/>
                  <a:pt x="8" y="35"/>
                  <a:pt x="8" y="35"/>
                </a:cubicBezTo>
                <a:cubicBezTo>
                  <a:pt x="7" y="35"/>
                  <a:pt x="6" y="34"/>
                  <a:pt x="6" y="33"/>
                </a:cubicBezTo>
                <a:cubicBezTo>
                  <a:pt x="6" y="20"/>
                  <a:pt x="6" y="20"/>
                  <a:pt x="6" y="20"/>
                </a:cubicBezTo>
                <a:cubicBezTo>
                  <a:pt x="6" y="20"/>
                  <a:pt x="6" y="20"/>
                  <a:pt x="6" y="20"/>
                </a:cubicBezTo>
                <a:cubicBezTo>
                  <a:pt x="21" y="8"/>
                  <a:pt x="21" y="8"/>
                  <a:pt x="21" y="8"/>
                </a:cubicBezTo>
                <a:cubicBezTo>
                  <a:pt x="37" y="20"/>
                  <a:pt x="37" y="20"/>
                  <a:pt x="37" y="20"/>
                </a:cubicBezTo>
                <a:cubicBezTo>
                  <a:pt x="37" y="20"/>
                  <a:pt x="37" y="20"/>
                  <a:pt x="37" y="20"/>
                </a:cubicBezTo>
                <a:lnTo>
                  <a:pt x="37"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latin typeface="+mn-ea"/>
            </a:endParaRPr>
          </a:p>
        </p:txBody>
      </p:sp>
      <p:sp>
        <p:nvSpPr>
          <p:cNvPr id="56" name="Freeform 268"/>
          <p:cNvSpPr>
            <a:spLocks noEditPoints="1"/>
          </p:cNvSpPr>
          <p:nvPr/>
        </p:nvSpPr>
        <p:spPr bwMode="auto">
          <a:xfrm>
            <a:off x="7907527" y="4216764"/>
            <a:ext cx="507152" cy="450911"/>
          </a:xfrm>
          <a:custGeom>
            <a:avLst/>
            <a:gdLst>
              <a:gd name="T0" fmla="*/ 42 w 44"/>
              <a:gd name="T1" fmla="*/ 38 h 44"/>
              <a:gd name="T2" fmla="*/ 38 w 44"/>
              <a:gd name="T3" fmla="*/ 42 h 44"/>
              <a:gd name="T4" fmla="*/ 32 w 44"/>
              <a:gd name="T5" fmla="*/ 44 h 44"/>
              <a:gd name="T6" fmla="*/ 27 w 44"/>
              <a:gd name="T7" fmla="*/ 42 h 44"/>
              <a:gd name="T8" fmla="*/ 21 w 44"/>
              <a:gd name="T9" fmla="*/ 36 h 44"/>
              <a:gd name="T10" fmla="*/ 19 w 44"/>
              <a:gd name="T11" fmla="*/ 31 h 44"/>
              <a:gd name="T12" fmla="*/ 21 w 44"/>
              <a:gd name="T13" fmla="*/ 25 h 44"/>
              <a:gd name="T14" fmla="*/ 19 w 44"/>
              <a:gd name="T15" fmla="*/ 23 h 44"/>
              <a:gd name="T16" fmla="*/ 13 w 44"/>
              <a:gd name="T17" fmla="*/ 25 h 44"/>
              <a:gd name="T18" fmla="*/ 8 w 44"/>
              <a:gd name="T19" fmla="*/ 23 h 44"/>
              <a:gd name="T20" fmla="*/ 2 w 44"/>
              <a:gd name="T21" fmla="*/ 17 h 44"/>
              <a:gd name="T22" fmla="*/ 0 w 44"/>
              <a:gd name="T23" fmla="*/ 12 h 44"/>
              <a:gd name="T24" fmla="*/ 2 w 44"/>
              <a:gd name="T25" fmla="*/ 6 h 44"/>
              <a:gd name="T26" fmla="*/ 6 w 44"/>
              <a:gd name="T27" fmla="*/ 2 h 44"/>
              <a:gd name="T28" fmla="*/ 12 w 44"/>
              <a:gd name="T29" fmla="*/ 0 h 44"/>
              <a:gd name="T30" fmla="*/ 17 w 44"/>
              <a:gd name="T31" fmla="*/ 2 h 44"/>
              <a:gd name="T32" fmla="*/ 23 w 44"/>
              <a:gd name="T33" fmla="*/ 8 h 44"/>
              <a:gd name="T34" fmla="*/ 25 w 44"/>
              <a:gd name="T35" fmla="*/ 13 h 44"/>
              <a:gd name="T36" fmla="*/ 23 w 44"/>
              <a:gd name="T37" fmla="*/ 19 h 44"/>
              <a:gd name="T38" fmla="*/ 25 w 44"/>
              <a:gd name="T39" fmla="*/ 21 h 44"/>
              <a:gd name="T40" fmla="*/ 31 w 44"/>
              <a:gd name="T41" fmla="*/ 19 h 44"/>
              <a:gd name="T42" fmla="*/ 36 w 44"/>
              <a:gd name="T43" fmla="*/ 21 h 44"/>
              <a:gd name="T44" fmla="*/ 42 w 44"/>
              <a:gd name="T45" fmla="*/ 27 h 44"/>
              <a:gd name="T46" fmla="*/ 44 w 44"/>
              <a:gd name="T47" fmla="*/ 32 h 44"/>
              <a:gd name="T48" fmla="*/ 42 w 44"/>
              <a:gd name="T49" fmla="*/ 38 h 44"/>
              <a:gd name="T50" fmla="*/ 19 w 44"/>
              <a:gd name="T51" fmla="*/ 12 h 44"/>
              <a:gd name="T52" fmla="*/ 14 w 44"/>
              <a:gd name="T53" fmla="*/ 6 h 44"/>
              <a:gd name="T54" fmla="*/ 12 w 44"/>
              <a:gd name="T55" fmla="*/ 5 h 44"/>
              <a:gd name="T56" fmla="*/ 10 w 44"/>
              <a:gd name="T57" fmla="*/ 6 h 44"/>
              <a:gd name="T58" fmla="*/ 6 w 44"/>
              <a:gd name="T59" fmla="*/ 10 h 44"/>
              <a:gd name="T60" fmla="*/ 5 w 44"/>
              <a:gd name="T61" fmla="*/ 12 h 44"/>
              <a:gd name="T62" fmla="*/ 6 w 44"/>
              <a:gd name="T63" fmla="*/ 13 h 44"/>
              <a:gd name="T64" fmla="*/ 12 w 44"/>
              <a:gd name="T65" fmla="*/ 19 h 44"/>
              <a:gd name="T66" fmla="*/ 13 w 44"/>
              <a:gd name="T67" fmla="*/ 20 h 44"/>
              <a:gd name="T68" fmla="*/ 15 w 44"/>
              <a:gd name="T69" fmla="*/ 19 h 44"/>
              <a:gd name="T70" fmla="*/ 13 w 44"/>
              <a:gd name="T71" fmla="*/ 16 h 44"/>
              <a:gd name="T72" fmla="*/ 16 w 44"/>
              <a:gd name="T73" fmla="*/ 13 h 44"/>
              <a:gd name="T74" fmla="*/ 19 w 44"/>
              <a:gd name="T75" fmla="*/ 15 h 44"/>
              <a:gd name="T76" fmla="*/ 20 w 44"/>
              <a:gd name="T77" fmla="*/ 13 h 44"/>
              <a:gd name="T78" fmla="*/ 19 w 44"/>
              <a:gd name="T79" fmla="*/ 12 h 44"/>
              <a:gd name="T80" fmla="*/ 38 w 44"/>
              <a:gd name="T81" fmla="*/ 30 h 44"/>
              <a:gd name="T82" fmla="*/ 32 w 44"/>
              <a:gd name="T83" fmla="*/ 25 h 44"/>
              <a:gd name="T84" fmla="*/ 31 w 44"/>
              <a:gd name="T85" fmla="*/ 24 h 44"/>
              <a:gd name="T86" fmla="*/ 29 w 44"/>
              <a:gd name="T87" fmla="*/ 25 h 44"/>
              <a:gd name="T88" fmla="*/ 31 w 44"/>
              <a:gd name="T89" fmla="*/ 28 h 44"/>
              <a:gd name="T90" fmla="*/ 28 w 44"/>
              <a:gd name="T91" fmla="*/ 31 h 44"/>
              <a:gd name="T92" fmla="*/ 25 w 44"/>
              <a:gd name="T93" fmla="*/ 29 h 44"/>
              <a:gd name="T94" fmla="*/ 24 w 44"/>
              <a:gd name="T95" fmla="*/ 31 h 44"/>
              <a:gd name="T96" fmla="*/ 25 w 44"/>
              <a:gd name="T97" fmla="*/ 32 h 44"/>
              <a:gd name="T98" fmla="*/ 30 w 44"/>
              <a:gd name="T99" fmla="*/ 38 h 44"/>
              <a:gd name="T100" fmla="*/ 32 w 44"/>
              <a:gd name="T101" fmla="*/ 39 h 44"/>
              <a:gd name="T102" fmla="*/ 34 w 44"/>
              <a:gd name="T103" fmla="*/ 38 h 44"/>
              <a:gd name="T104" fmla="*/ 38 w 44"/>
              <a:gd name="T105" fmla="*/ 34 h 44"/>
              <a:gd name="T106" fmla="*/ 39 w 44"/>
              <a:gd name="T107" fmla="*/ 32 h 44"/>
              <a:gd name="T108" fmla="*/ 38 w 44"/>
              <a:gd name="T109"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 h="44">
                <a:moveTo>
                  <a:pt x="42" y="38"/>
                </a:moveTo>
                <a:cubicBezTo>
                  <a:pt x="38" y="42"/>
                  <a:pt x="38" y="42"/>
                  <a:pt x="38" y="42"/>
                </a:cubicBezTo>
                <a:cubicBezTo>
                  <a:pt x="36" y="43"/>
                  <a:pt x="34" y="44"/>
                  <a:pt x="32" y="44"/>
                </a:cubicBezTo>
                <a:cubicBezTo>
                  <a:pt x="30" y="44"/>
                  <a:pt x="28" y="43"/>
                  <a:pt x="27" y="42"/>
                </a:cubicBezTo>
                <a:cubicBezTo>
                  <a:pt x="21" y="36"/>
                  <a:pt x="21" y="36"/>
                  <a:pt x="21" y="36"/>
                </a:cubicBezTo>
                <a:cubicBezTo>
                  <a:pt x="20" y="35"/>
                  <a:pt x="19" y="33"/>
                  <a:pt x="19" y="31"/>
                </a:cubicBezTo>
                <a:cubicBezTo>
                  <a:pt x="19" y="28"/>
                  <a:pt x="20" y="26"/>
                  <a:pt x="21" y="25"/>
                </a:cubicBezTo>
                <a:cubicBezTo>
                  <a:pt x="19" y="23"/>
                  <a:pt x="19" y="23"/>
                  <a:pt x="19" y="23"/>
                </a:cubicBezTo>
                <a:cubicBezTo>
                  <a:pt x="17" y="24"/>
                  <a:pt x="15" y="25"/>
                  <a:pt x="13" y="25"/>
                </a:cubicBezTo>
                <a:cubicBezTo>
                  <a:pt x="11" y="25"/>
                  <a:pt x="9" y="24"/>
                  <a:pt x="8" y="23"/>
                </a:cubicBezTo>
                <a:cubicBezTo>
                  <a:pt x="2" y="17"/>
                  <a:pt x="2" y="17"/>
                  <a:pt x="2" y="17"/>
                </a:cubicBezTo>
                <a:cubicBezTo>
                  <a:pt x="1" y="16"/>
                  <a:pt x="0" y="14"/>
                  <a:pt x="0" y="12"/>
                </a:cubicBezTo>
                <a:cubicBezTo>
                  <a:pt x="0" y="10"/>
                  <a:pt x="1" y="8"/>
                  <a:pt x="2" y="6"/>
                </a:cubicBezTo>
                <a:cubicBezTo>
                  <a:pt x="6" y="2"/>
                  <a:pt x="6" y="2"/>
                  <a:pt x="6" y="2"/>
                </a:cubicBezTo>
                <a:cubicBezTo>
                  <a:pt x="8" y="1"/>
                  <a:pt x="10" y="0"/>
                  <a:pt x="12" y="0"/>
                </a:cubicBezTo>
                <a:cubicBezTo>
                  <a:pt x="14" y="0"/>
                  <a:pt x="16" y="1"/>
                  <a:pt x="17" y="2"/>
                </a:cubicBezTo>
                <a:cubicBezTo>
                  <a:pt x="23" y="8"/>
                  <a:pt x="23" y="8"/>
                  <a:pt x="23" y="8"/>
                </a:cubicBezTo>
                <a:cubicBezTo>
                  <a:pt x="24" y="9"/>
                  <a:pt x="25" y="11"/>
                  <a:pt x="25" y="13"/>
                </a:cubicBezTo>
                <a:cubicBezTo>
                  <a:pt x="25" y="15"/>
                  <a:pt x="24" y="17"/>
                  <a:pt x="23" y="19"/>
                </a:cubicBezTo>
                <a:cubicBezTo>
                  <a:pt x="25" y="21"/>
                  <a:pt x="25" y="21"/>
                  <a:pt x="25" y="21"/>
                </a:cubicBezTo>
                <a:cubicBezTo>
                  <a:pt x="26" y="20"/>
                  <a:pt x="28" y="19"/>
                  <a:pt x="31" y="19"/>
                </a:cubicBezTo>
                <a:cubicBezTo>
                  <a:pt x="33" y="19"/>
                  <a:pt x="35" y="20"/>
                  <a:pt x="36" y="21"/>
                </a:cubicBezTo>
                <a:cubicBezTo>
                  <a:pt x="42" y="27"/>
                  <a:pt x="42" y="27"/>
                  <a:pt x="42" y="27"/>
                </a:cubicBezTo>
                <a:cubicBezTo>
                  <a:pt x="43" y="28"/>
                  <a:pt x="44" y="30"/>
                  <a:pt x="44" y="32"/>
                </a:cubicBezTo>
                <a:cubicBezTo>
                  <a:pt x="44" y="34"/>
                  <a:pt x="43" y="36"/>
                  <a:pt x="42" y="38"/>
                </a:cubicBezTo>
                <a:close/>
                <a:moveTo>
                  <a:pt x="19" y="12"/>
                </a:moveTo>
                <a:cubicBezTo>
                  <a:pt x="14" y="6"/>
                  <a:pt x="14" y="6"/>
                  <a:pt x="14" y="6"/>
                </a:cubicBezTo>
                <a:cubicBezTo>
                  <a:pt x="13" y="5"/>
                  <a:pt x="12" y="5"/>
                  <a:pt x="12" y="5"/>
                </a:cubicBezTo>
                <a:cubicBezTo>
                  <a:pt x="11" y="5"/>
                  <a:pt x="10" y="5"/>
                  <a:pt x="10" y="6"/>
                </a:cubicBezTo>
                <a:cubicBezTo>
                  <a:pt x="6" y="10"/>
                  <a:pt x="6" y="10"/>
                  <a:pt x="6" y="10"/>
                </a:cubicBezTo>
                <a:cubicBezTo>
                  <a:pt x="5" y="10"/>
                  <a:pt x="5" y="11"/>
                  <a:pt x="5" y="12"/>
                </a:cubicBezTo>
                <a:cubicBezTo>
                  <a:pt x="5" y="12"/>
                  <a:pt x="5" y="13"/>
                  <a:pt x="6" y="13"/>
                </a:cubicBezTo>
                <a:cubicBezTo>
                  <a:pt x="12" y="19"/>
                  <a:pt x="12" y="19"/>
                  <a:pt x="12" y="19"/>
                </a:cubicBezTo>
                <a:cubicBezTo>
                  <a:pt x="12" y="20"/>
                  <a:pt x="13" y="20"/>
                  <a:pt x="13" y="20"/>
                </a:cubicBezTo>
                <a:cubicBezTo>
                  <a:pt x="14" y="20"/>
                  <a:pt x="15" y="20"/>
                  <a:pt x="15" y="19"/>
                </a:cubicBezTo>
                <a:cubicBezTo>
                  <a:pt x="14" y="18"/>
                  <a:pt x="13" y="17"/>
                  <a:pt x="13" y="16"/>
                </a:cubicBezTo>
                <a:cubicBezTo>
                  <a:pt x="13" y="15"/>
                  <a:pt x="15" y="13"/>
                  <a:pt x="16" y="13"/>
                </a:cubicBezTo>
                <a:cubicBezTo>
                  <a:pt x="17" y="13"/>
                  <a:pt x="18" y="14"/>
                  <a:pt x="19" y="15"/>
                </a:cubicBezTo>
                <a:cubicBezTo>
                  <a:pt x="20" y="15"/>
                  <a:pt x="20" y="14"/>
                  <a:pt x="20" y="13"/>
                </a:cubicBezTo>
                <a:cubicBezTo>
                  <a:pt x="20" y="13"/>
                  <a:pt x="20" y="12"/>
                  <a:pt x="19" y="12"/>
                </a:cubicBezTo>
                <a:close/>
                <a:moveTo>
                  <a:pt x="38" y="30"/>
                </a:moveTo>
                <a:cubicBezTo>
                  <a:pt x="32" y="25"/>
                  <a:pt x="32" y="25"/>
                  <a:pt x="32" y="25"/>
                </a:cubicBezTo>
                <a:cubicBezTo>
                  <a:pt x="32" y="24"/>
                  <a:pt x="31" y="24"/>
                  <a:pt x="31" y="24"/>
                </a:cubicBezTo>
                <a:cubicBezTo>
                  <a:pt x="30" y="24"/>
                  <a:pt x="29" y="24"/>
                  <a:pt x="29" y="25"/>
                </a:cubicBezTo>
                <a:cubicBezTo>
                  <a:pt x="29" y="26"/>
                  <a:pt x="31" y="27"/>
                  <a:pt x="31" y="28"/>
                </a:cubicBezTo>
                <a:cubicBezTo>
                  <a:pt x="31" y="29"/>
                  <a:pt x="29" y="31"/>
                  <a:pt x="28" y="31"/>
                </a:cubicBezTo>
                <a:cubicBezTo>
                  <a:pt x="27" y="31"/>
                  <a:pt x="26" y="29"/>
                  <a:pt x="25" y="29"/>
                </a:cubicBezTo>
                <a:cubicBezTo>
                  <a:pt x="24" y="29"/>
                  <a:pt x="24" y="30"/>
                  <a:pt x="24" y="31"/>
                </a:cubicBezTo>
                <a:cubicBezTo>
                  <a:pt x="24" y="31"/>
                  <a:pt x="24" y="32"/>
                  <a:pt x="25" y="32"/>
                </a:cubicBezTo>
                <a:cubicBezTo>
                  <a:pt x="30" y="38"/>
                  <a:pt x="30" y="38"/>
                  <a:pt x="30" y="38"/>
                </a:cubicBezTo>
                <a:cubicBezTo>
                  <a:pt x="31" y="38"/>
                  <a:pt x="31" y="39"/>
                  <a:pt x="32" y="39"/>
                </a:cubicBezTo>
                <a:cubicBezTo>
                  <a:pt x="33" y="39"/>
                  <a:pt x="33" y="38"/>
                  <a:pt x="34" y="38"/>
                </a:cubicBezTo>
                <a:cubicBezTo>
                  <a:pt x="38" y="34"/>
                  <a:pt x="38" y="34"/>
                  <a:pt x="38" y="34"/>
                </a:cubicBezTo>
                <a:cubicBezTo>
                  <a:pt x="38" y="34"/>
                  <a:pt x="39" y="33"/>
                  <a:pt x="39" y="32"/>
                </a:cubicBezTo>
                <a:cubicBezTo>
                  <a:pt x="39" y="32"/>
                  <a:pt x="38" y="31"/>
                  <a:pt x="38"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latin typeface="+mn-ea"/>
            </a:endParaRPr>
          </a:p>
        </p:txBody>
      </p:sp>
      <p:sp>
        <p:nvSpPr>
          <p:cNvPr id="57" name="Freeform 12"/>
          <p:cNvSpPr>
            <a:spLocks noEditPoints="1"/>
          </p:cNvSpPr>
          <p:nvPr/>
        </p:nvSpPr>
        <p:spPr bwMode="auto">
          <a:xfrm>
            <a:off x="9558210" y="1826531"/>
            <a:ext cx="483434" cy="429823"/>
          </a:xfrm>
          <a:custGeom>
            <a:avLst/>
            <a:gdLst>
              <a:gd name="T0" fmla="*/ 48 w 48"/>
              <a:gd name="T1" fmla="*/ 41 h 48"/>
              <a:gd name="T2" fmla="*/ 47 w 48"/>
              <a:gd name="T3" fmla="*/ 42 h 48"/>
              <a:gd name="T4" fmla="*/ 47 w 48"/>
              <a:gd name="T5" fmla="*/ 42 h 48"/>
              <a:gd name="T6" fmla="*/ 46 w 48"/>
              <a:gd name="T7" fmla="*/ 42 h 48"/>
              <a:gd name="T8" fmla="*/ 44 w 48"/>
              <a:gd name="T9" fmla="*/ 39 h 48"/>
              <a:gd name="T10" fmla="*/ 24 w 48"/>
              <a:gd name="T11" fmla="*/ 48 h 48"/>
              <a:gd name="T12" fmla="*/ 4 w 48"/>
              <a:gd name="T13" fmla="*/ 39 h 48"/>
              <a:gd name="T14" fmla="*/ 1 w 48"/>
              <a:gd name="T15" fmla="*/ 42 h 48"/>
              <a:gd name="T16" fmla="*/ 1 w 48"/>
              <a:gd name="T17" fmla="*/ 42 h 48"/>
              <a:gd name="T18" fmla="*/ 0 w 48"/>
              <a:gd name="T19" fmla="*/ 42 h 48"/>
              <a:gd name="T20" fmla="*/ 0 w 48"/>
              <a:gd name="T21" fmla="*/ 41 h 48"/>
              <a:gd name="T22" fmla="*/ 0 w 48"/>
              <a:gd name="T23" fmla="*/ 32 h 48"/>
              <a:gd name="T24" fmla="*/ 1 w 48"/>
              <a:gd name="T25" fmla="*/ 31 h 48"/>
              <a:gd name="T26" fmla="*/ 10 w 48"/>
              <a:gd name="T27" fmla="*/ 31 h 48"/>
              <a:gd name="T28" fmla="*/ 11 w 48"/>
              <a:gd name="T29" fmla="*/ 31 h 48"/>
              <a:gd name="T30" fmla="*/ 11 w 48"/>
              <a:gd name="T31" fmla="*/ 32 h 48"/>
              <a:gd name="T32" fmla="*/ 8 w 48"/>
              <a:gd name="T33" fmla="*/ 35 h 48"/>
              <a:gd name="T34" fmla="*/ 20 w 48"/>
              <a:gd name="T35" fmla="*/ 41 h 48"/>
              <a:gd name="T36" fmla="*/ 20 w 48"/>
              <a:gd name="T37" fmla="*/ 24 h 48"/>
              <a:gd name="T38" fmla="*/ 15 w 48"/>
              <a:gd name="T39" fmla="*/ 24 h 48"/>
              <a:gd name="T40" fmla="*/ 13 w 48"/>
              <a:gd name="T41" fmla="*/ 22 h 48"/>
              <a:gd name="T42" fmla="*/ 13 w 48"/>
              <a:gd name="T43" fmla="*/ 19 h 48"/>
              <a:gd name="T44" fmla="*/ 15 w 48"/>
              <a:gd name="T45" fmla="*/ 17 h 48"/>
              <a:gd name="T46" fmla="*/ 20 w 48"/>
              <a:gd name="T47" fmla="*/ 17 h 48"/>
              <a:gd name="T48" fmla="*/ 20 w 48"/>
              <a:gd name="T49" fmla="*/ 13 h 48"/>
              <a:gd name="T50" fmla="*/ 17 w 48"/>
              <a:gd name="T51" fmla="*/ 7 h 48"/>
              <a:gd name="T52" fmla="*/ 24 w 48"/>
              <a:gd name="T53" fmla="*/ 0 h 48"/>
              <a:gd name="T54" fmla="*/ 31 w 48"/>
              <a:gd name="T55" fmla="*/ 7 h 48"/>
              <a:gd name="T56" fmla="*/ 27 w 48"/>
              <a:gd name="T57" fmla="*/ 13 h 48"/>
              <a:gd name="T58" fmla="*/ 27 w 48"/>
              <a:gd name="T59" fmla="*/ 17 h 48"/>
              <a:gd name="T60" fmla="*/ 32 w 48"/>
              <a:gd name="T61" fmla="*/ 17 h 48"/>
              <a:gd name="T62" fmla="*/ 34 w 48"/>
              <a:gd name="T63" fmla="*/ 19 h 48"/>
              <a:gd name="T64" fmla="*/ 34 w 48"/>
              <a:gd name="T65" fmla="*/ 22 h 48"/>
              <a:gd name="T66" fmla="*/ 32 w 48"/>
              <a:gd name="T67" fmla="*/ 24 h 48"/>
              <a:gd name="T68" fmla="*/ 27 w 48"/>
              <a:gd name="T69" fmla="*/ 24 h 48"/>
              <a:gd name="T70" fmla="*/ 27 w 48"/>
              <a:gd name="T71" fmla="*/ 41 h 48"/>
              <a:gd name="T72" fmla="*/ 39 w 48"/>
              <a:gd name="T73" fmla="*/ 35 h 48"/>
              <a:gd name="T74" fmla="*/ 37 w 48"/>
              <a:gd name="T75" fmla="*/ 32 h 48"/>
              <a:gd name="T76" fmla="*/ 37 w 48"/>
              <a:gd name="T77" fmla="*/ 31 h 48"/>
              <a:gd name="T78" fmla="*/ 37 w 48"/>
              <a:gd name="T79" fmla="*/ 31 h 48"/>
              <a:gd name="T80" fmla="*/ 47 w 48"/>
              <a:gd name="T81" fmla="*/ 31 h 48"/>
              <a:gd name="T82" fmla="*/ 48 w 48"/>
              <a:gd name="T83" fmla="*/ 32 h 48"/>
              <a:gd name="T84" fmla="*/ 48 w 48"/>
              <a:gd name="T85" fmla="*/ 41 h 48"/>
              <a:gd name="T86" fmla="*/ 24 w 48"/>
              <a:gd name="T87" fmla="*/ 5 h 48"/>
              <a:gd name="T88" fmla="*/ 22 w 48"/>
              <a:gd name="T89" fmla="*/ 7 h 48"/>
              <a:gd name="T90" fmla="*/ 24 w 48"/>
              <a:gd name="T91" fmla="*/ 9 h 48"/>
              <a:gd name="T92" fmla="*/ 25 w 48"/>
              <a:gd name="T93" fmla="*/ 7 h 48"/>
              <a:gd name="T94" fmla="*/ 24 w 48"/>
              <a:gd name="T9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8">
                <a:moveTo>
                  <a:pt x="48" y="41"/>
                </a:moveTo>
                <a:cubicBezTo>
                  <a:pt x="48" y="42"/>
                  <a:pt x="47" y="42"/>
                  <a:pt x="47" y="42"/>
                </a:cubicBezTo>
                <a:cubicBezTo>
                  <a:pt x="47" y="42"/>
                  <a:pt x="47" y="42"/>
                  <a:pt x="47" y="42"/>
                </a:cubicBezTo>
                <a:cubicBezTo>
                  <a:pt x="47" y="42"/>
                  <a:pt x="46" y="42"/>
                  <a:pt x="46" y="42"/>
                </a:cubicBezTo>
                <a:cubicBezTo>
                  <a:pt x="44" y="39"/>
                  <a:pt x="44" y="39"/>
                  <a:pt x="44" y="39"/>
                </a:cubicBezTo>
                <a:cubicBezTo>
                  <a:pt x="40" y="44"/>
                  <a:pt x="32" y="48"/>
                  <a:pt x="24" y="48"/>
                </a:cubicBezTo>
                <a:cubicBezTo>
                  <a:pt x="15" y="48"/>
                  <a:pt x="8" y="44"/>
                  <a:pt x="4" y="39"/>
                </a:cubicBezTo>
                <a:cubicBezTo>
                  <a:pt x="1" y="42"/>
                  <a:pt x="1" y="42"/>
                  <a:pt x="1" y="42"/>
                </a:cubicBezTo>
                <a:cubicBezTo>
                  <a:pt x="1" y="42"/>
                  <a:pt x="1" y="42"/>
                  <a:pt x="1" y="42"/>
                </a:cubicBezTo>
                <a:cubicBezTo>
                  <a:pt x="0" y="42"/>
                  <a:pt x="0" y="42"/>
                  <a:pt x="0" y="42"/>
                </a:cubicBezTo>
                <a:cubicBezTo>
                  <a:pt x="0" y="42"/>
                  <a:pt x="0" y="42"/>
                  <a:pt x="0" y="41"/>
                </a:cubicBezTo>
                <a:cubicBezTo>
                  <a:pt x="0" y="32"/>
                  <a:pt x="0" y="32"/>
                  <a:pt x="0" y="32"/>
                </a:cubicBezTo>
                <a:cubicBezTo>
                  <a:pt x="0" y="31"/>
                  <a:pt x="0" y="31"/>
                  <a:pt x="1" y="31"/>
                </a:cubicBezTo>
                <a:cubicBezTo>
                  <a:pt x="10" y="31"/>
                  <a:pt x="10" y="31"/>
                  <a:pt x="10" y="31"/>
                </a:cubicBezTo>
                <a:cubicBezTo>
                  <a:pt x="10" y="31"/>
                  <a:pt x="11" y="31"/>
                  <a:pt x="11" y="31"/>
                </a:cubicBezTo>
                <a:cubicBezTo>
                  <a:pt x="11" y="32"/>
                  <a:pt x="11" y="32"/>
                  <a:pt x="11" y="32"/>
                </a:cubicBezTo>
                <a:cubicBezTo>
                  <a:pt x="8" y="35"/>
                  <a:pt x="8" y="35"/>
                  <a:pt x="8" y="35"/>
                </a:cubicBezTo>
                <a:cubicBezTo>
                  <a:pt x="10" y="38"/>
                  <a:pt x="15" y="41"/>
                  <a:pt x="20" y="41"/>
                </a:cubicBezTo>
                <a:cubicBezTo>
                  <a:pt x="20" y="24"/>
                  <a:pt x="20" y="24"/>
                  <a:pt x="20" y="24"/>
                </a:cubicBezTo>
                <a:cubicBezTo>
                  <a:pt x="15" y="24"/>
                  <a:pt x="15" y="24"/>
                  <a:pt x="15" y="24"/>
                </a:cubicBezTo>
                <a:cubicBezTo>
                  <a:pt x="14" y="24"/>
                  <a:pt x="13" y="23"/>
                  <a:pt x="13" y="22"/>
                </a:cubicBezTo>
                <a:cubicBezTo>
                  <a:pt x="13" y="19"/>
                  <a:pt x="13" y="19"/>
                  <a:pt x="13" y="19"/>
                </a:cubicBezTo>
                <a:cubicBezTo>
                  <a:pt x="13" y="18"/>
                  <a:pt x="14" y="17"/>
                  <a:pt x="15" y="17"/>
                </a:cubicBezTo>
                <a:cubicBezTo>
                  <a:pt x="20" y="17"/>
                  <a:pt x="20" y="17"/>
                  <a:pt x="20" y="17"/>
                </a:cubicBezTo>
                <a:cubicBezTo>
                  <a:pt x="20" y="13"/>
                  <a:pt x="20" y="13"/>
                  <a:pt x="20" y="13"/>
                </a:cubicBezTo>
                <a:cubicBezTo>
                  <a:pt x="18" y="12"/>
                  <a:pt x="17" y="9"/>
                  <a:pt x="17" y="7"/>
                </a:cubicBezTo>
                <a:cubicBezTo>
                  <a:pt x="17" y="3"/>
                  <a:pt x="20" y="0"/>
                  <a:pt x="24" y="0"/>
                </a:cubicBezTo>
                <a:cubicBezTo>
                  <a:pt x="27" y="0"/>
                  <a:pt x="31" y="3"/>
                  <a:pt x="31" y="7"/>
                </a:cubicBezTo>
                <a:cubicBezTo>
                  <a:pt x="31" y="9"/>
                  <a:pt x="29" y="12"/>
                  <a:pt x="27" y="13"/>
                </a:cubicBezTo>
                <a:cubicBezTo>
                  <a:pt x="27" y="17"/>
                  <a:pt x="27" y="17"/>
                  <a:pt x="27" y="17"/>
                </a:cubicBezTo>
                <a:cubicBezTo>
                  <a:pt x="32" y="17"/>
                  <a:pt x="32" y="17"/>
                  <a:pt x="32" y="17"/>
                </a:cubicBezTo>
                <a:cubicBezTo>
                  <a:pt x="33" y="17"/>
                  <a:pt x="34" y="18"/>
                  <a:pt x="34" y="19"/>
                </a:cubicBezTo>
                <a:cubicBezTo>
                  <a:pt x="34" y="22"/>
                  <a:pt x="34" y="22"/>
                  <a:pt x="34" y="22"/>
                </a:cubicBezTo>
                <a:cubicBezTo>
                  <a:pt x="34" y="23"/>
                  <a:pt x="33" y="24"/>
                  <a:pt x="32" y="24"/>
                </a:cubicBezTo>
                <a:cubicBezTo>
                  <a:pt x="27" y="24"/>
                  <a:pt x="27" y="24"/>
                  <a:pt x="27" y="24"/>
                </a:cubicBezTo>
                <a:cubicBezTo>
                  <a:pt x="27" y="41"/>
                  <a:pt x="27" y="41"/>
                  <a:pt x="27" y="41"/>
                </a:cubicBezTo>
                <a:cubicBezTo>
                  <a:pt x="32" y="41"/>
                  <a:pt x="37" y="38"/>
                  <a:pt x="39" y="35"/>
                </a:cubicBezTo>
                <a:cubicBezTo>
                  <a:pt x="37" y="32"/>
                  <a:pt x="37" y="32"/>
                  <a:pt x="37" y="32"/>
                </a:cubicBezTo>
                <a:cubicBezTo>
                  <a:pt x="37" y="32"/>
                  <a:pt x="36" y="32"/>
                  <a:pt x="37" y="31"/>
                </a:cubicBezTo>
                <a:cubicBezTo>
                  <a:pt x="37" y="31"/>
                  <a:pt x="37" y="31"/>
                  <a:pt x="37" y="31"/>
                </a:cubicBezTo>
                <a:cubicBezTo>
                  <a:pt x="47" y="31"/>
                  <a:pt x="47" y="31"/>
                  <a:pt x="47" y="31"/>
                </a:cubicBezTo>
                <a:cubicBezTo>
                  <a:pt x="47" y="31"/>
                  <a:pt x="48" y="31"/>
                  <a:pt x="48" y="32"/>
                </a:cubicBezTo>
                <a:lnTo>
                  <a:pt x="48" y="41"/>
                </a:lnTo>
                <a:close/>
                <a:moveTo>
                  <a:pt x="24" y="5"/>
                </a:moveTo>
                <a:cubicBezTo>
                  <a:pt x="23" y="5"/>
                  <a:pt x="22" y="6"/>
                  <a:pt x="22" y="7"/>
                </a:cubicBezTo>
                <a:cubicBezTo>
                  <a:pt x="22" y="8"/>
                  <a:pt x="23" y="9"/>
                  <a:pt x="24" y="9"/>
                </a:cubicBezTo>
                <a:cubicBezTo>
                  <a:pt x="25" y="9"/>
                  <a:pt x="25" y="8"/>
                  <a:pt x="25" y="7"/>
                </a:cubicBezTo>
                <a:cubicBezTo>
                  <a:pt x="25" y="6"/>
                  <a:pt x="25" y="5"/>
                  <a:pt x="24"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latin typeface="+mn-ea"/>
            </a:endParaRPr>
          </a:p>
        </p:txBody>
      </p:sp>
      <p:sp>
        <p:nvSpPr>
          <p:cNvPr id="58" name="Freeform 57"/>
          <p:cNvSpPr>
            <a:spLocks/>
          </p:cNvSpPr>
          <p:nvPr/>
        </p:nvSpPr>
        <p:spPr bwMode="auto">
          <a:xfrm>
            <a:off x="8312991" y="2052115"/>
            <a:ext cx="241718" cy="395892"/>
          </a:xfrm>
          <a:custGeom>
            <a:avLst/>
            <a:gdLst>
              <a:gd name="T0" fmla="*/ 24 w 24"/>
              <a:gd name="T1" fmla="*/ 13 h 44"/>
              <a:gd name="T2" fmla="*/ 9 w 24"/>
              <a:gd name="T3" fmla="*/ 44 h 44"/>
              <a:gd name="T4" fmla="*/ 8 w 24"/>
              <a:gd name="T5" fmla="*/ 44 h 44"/>
              <a:gd name="T6" fmla="*/ 8 w 24"/>
              <a:gd name="T7" fmla="*/ 44 h 44"/>
              <a:gd name="T8" fmla="*/ 7 w 24"/>
              <a:gd name="T9" fmla="*/ 43 h 44"/>
              <a:gd name="T10" fmla="*/ 12 w 24"/>
              <a:gd name="T11" fmla="*/ 21 h 44"/>
              <a:gd name="T12" fmla="*/ 1 w 24"/>
              <a:gd name="T13" fmla="*/ 24 h 44"/>
              <a:gd name="T14" fmla="*/ 1 w 24"/>
              <a:gd name="T15" fmla="*/ 24 h 44"/>
              <a:gd name="T16" fmla="*/ 0 w 24"/>
              <a:gd name="T17" fmla="*/ 24 h 44"/>
              <a:gd name="T18" fmla="*/ 0 w 24"/>
              <a:gd name="T19" fmla="*/ 23 h 44"/>
              <a:gd name="T20" fmla="*/ 5 w 24"/>
              <a:gd name="T21" fmla="*/ 1 h 44"/>
              <a:gd name="T22" fmla="*/ 6 w 24"/>
              <a:gd name="T23" fmla="*/ 0 h 44"/>
              <a:gd name="T24" fmla="*/ 15 w 24"/>
              <a:gd name="T25" fmla="*/ 0 h 44"/>
              <a:gd name="T26" fmla="*/ 16 w 24"/>
              <a:gd name="T27" fmla="*/ 1 h 44"/>
              <a:gd name="T28" fmla="*/ 16 w 24"/>
              <a:gd name="T29" fmla="*/ 1 h 44"/>
              <a:gd name="T30" fmla="*/ 12 w 24"/>
              <a:gd name="T31" fmla="*/ 14 h 44"/>
              <a:gd name="T32" fmla="*/ 22 w 24"/>
              <a:gd name="T33" fmla="*/ 11 h 44"/>
              <a:gd name="T34" fmla="*/ 23 w 24"/>
              <a:gd name="T35" fmla="*/ 11 h 44"/>
              <a:gd name="T36" fmla="*/ 23 w 24"/>
              <a:gd name="T37" fmla="*/ 11 h 44"/>
              <a:gd name="T38" fmla="*/ 24 w 24"/>
              <a:gd name="T3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44">
                <a:moveTo>
                  <a:pt x="24" y="13"/>
                </a:moveTo>
                <a:cubicBezTo>
                  <a:pt x="9" y="44"/>
                  <a:pt x="9" y="44"/>
                  <a:pt x="9" y="44"/>
                </a:cubicBezTo>
                <a:cubicBezTo>
                  <a:pt x="9" y="44"/>
                  <a:pt x="9" y="44"/>
                  <a:pt x="8" y="44"/>
                </a:cubicBezTo>
                <a:cubicBezTo>
                  <a:pt x="8" y="44"/>
                  <a:pt x="8" y="44"/>
                  <a:pt x="8" y="44"/>
                </a:cubicBezTo>
                <a:cubicBezTo>
                  <a:pt x="7" y="44"/>
                  <a:pt x="7" y="43"/>
                  <a:pt x="7" y="43"/>
                </a:cubicBezTo>
                <a:cubicBezTo>
                  <a:pt x="12" y="21"/>
                  <a:pt x="12" y="21"/>
                  <a:pt x="12" y="21"/>
                </a:cubicBezTo>
                <a:cubicBezTo>
                  <a:pt x="1" y="24"/>
                  <a:pt x="1" y="24"/>
                  <a:pt x="1" y="24"/>
                </a:cubicBezTo>
                <a:cubicBezTo>
                  <a:pt x="1" y="24"/>
                  <a:pt x="1" y="24"/>
                  <a:pt x="1" y="24"/>
                </a:cubicBezTo>
                <a:cubicBezTo>
                  <a:pt x="1" y="24"/>
                  <a:pt x="0" y="24"/>
                  <a:pt x="0" y="24"/>
                </a:cubicBezTo>
                <a:cubicBezTo>
                  <a:pt x="0" y="23"/>
                  <a:pt x="0" y="23"/>
                  <a:pt x="0" y="23"/>
                </a:cubicBezTo>
                <a:cubicBezTo>
                  <a:pt x="5" y="1"/>
                  <a:pt x="5" y="1"/>
                  <a:pt x="5" y="1"/>
                </a:cubicBezTo>
                <a:cubicBezTo>
                  <a:pt x="5" y="0"/>
                  <a:pt x="6" y="0"/>
                  <a:pt x="6" y="0"/>
                </a:cubicBezTo>
                <a:cubicBezTo>
                  <a:pt x="15" y="0"/>
                  <a:pt x="15" y="0"/>
                  <a:pt x="15" y="0"/>
                </a:cubicBezTo>
                <a:cubicBezTo>
                  <a:pt x="16" y="0"/>
                  <a:pt x="16" y="0"/>
                  <a:pt x="16" y="1"/>
                </a:cubicBezTo>
                <a:cubicBezTo>
                  <a:pt x="16" y="1"/>
                  <a:pt x="16" y="1"/>
                  <a:pt x="16" y="1"/>
                </a:cubicBezTo>
                <a:cubicBezTo>
                  <a:pt x="12" y="14"/>
                  <a:pt x="12" y="14"/>
                  <a:pt x="12" y="14"/>
                </a:cubicBezTo>
                <a:cubicBezTo>
                  <a:pt x="22" y="11"/>
                  <a:pt x="22" y="11"/>
                  <a:pt x="22" y="11"/>
                </a:cubicBezTo>
                <a:cubicBezTo>
                  <a:pt x="22" y="11"/>
                  <a:pt x="22" y="11"/>
                  <a:pt x="23" y="11"/>
                </a:cubicBezTo>
                <a:cubicBezTo>
                  <a:pt x="23" y="11"/>
                  <a:pt x="23" y="11"/>
                  <a:pt x="23" y="11"/>
                </a:cubicBezTo>
                <a:cubicBezTo>
                  <a:pt x="24" y="12"/>
                  <a:pt x="24" y="12"/>
                  <a:pt x="24"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latin typeface="+mn-ea"/>
            </a:endParaRPr>
          </a:p>
        </p:txBody>
      </p:sp>
      <p:sp>
        <p:nvSpPr>
          <p:cNvPr id="59" name="Freeform 85">
            <a:extLst>
              <a:ext uri="{FF2B5EF4-FFF2-40B4-BE49-F238E27FC236}">
                <a16:creationId xmlns:a16="http://schemas.microsoft.com/office/drawing/2014/main" id="{FC49E8BB-80F5-422C-80B2-99CD4B992F3B}"/>
              </a:ext>
            </a:extLst>
          </p:cNvPr>
          <p:cNvSpPr>
            <a:spLocks/>
          </p:cNvSpPr>
          <p:nvPr/>
        </p:nvSpPr>
        <p:spPr bwMode="auto">
          <a:xfrm rot="5400000">
            <a:off x="3623835" y="4461470"/>
            <a:ext cx="14284" cy="835619"/>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1920" tIns="60960" rIns="121920" bIns="60960" numCol="1" anchor="t" anchorCtr="0" compatLnSpc="1">
            <a:prstTxWarp prst="textNoShape">
              <a:avLst/>
            </a:prstTxWarp>
          </a:bodyPr>
          <a:lstStyle/>
          <a:p>
            <a:endParaRPr lang="id-ID" sz="2400">
              <a:latin typeface="+mn-ea"/>
            </a:endParaRPr>
          </a:p>
        </p:txBody>
      </p:sp>
      <p:grpSp>
        <p:nvGrpSpPr>
          <p:cNvPr id="60" name="Group 107">
            <a:extLst>
              <a:ext uri="{FF2B5EF4-FFF2-40B4-BE49-F238E27FC236}">
                <a16:creationId xmlns:a16="http://schemas.microsoft.com/office/drawing/2014/main" id="{E5765785-3033-406D-AF55-703EF9B6953B}"/>
              </a:ext>
            </a:extLst>
          </p:cNvPr>
          <p:cNvGrpSpPr/>
          <p:nvPr/>
        </p:nvGrpSpPr>
        <p:grpSpPr>
          <a:xfrm>
            <a:off x="554592" y="4396931"/>
            <a:ext cx="4291728" cy="1248052"/>
            <a:chOff x="606056" y="712381"/>
            <a:chExt cx="3218796" cy="936039"/>
          </a:xfrm>
        </p:grpSpPr>
        <p:sp>
          <p:nvSpPr>
            <p:cNvPr id="61" name="TextBox 108">
              <a:extLst>
                <a:ext uri="{FF2B5EF4-FFF2-40B4-BE49-F238E27FC236}">
                  <a16:creationId xmlns:a16="http://schemas.microsoft.com/office/drawing/2014/main" id="{6EB6EF33-34A1-4AF8-B23E-4E81C00A49B0}"/>
                </a:ext>
              </a:extLst>
            </p:cNvPr>
            <p:cNvSpPr txBox="1"/>
            <p:nvPr/>
          </p:nvSpPr>
          <p:spPr>
            <a:xfrm>
              <a:off x="606056" y="712381"/>
              <a:ext cx="3218796" cy="730922"/>
            </a:xfrm>
            <a:prstGeom prst="rect">
              <a:avLst/>
            </a:prstGeom>
            <a:noFill/>
          </p:spPr>
          <p:txBody>
            <a:bodyPr wrap="square" rtlCol="0">
              <a:spAutoFit/>
            </a:bodyPr>
            <a:lstStyle/>
            <a:p>
              <a:r>
                <a:rPr lang="en-US" altLang="zh-CN" dirty="0"/>
                <a:t>3. </a:t>
              </a:r>
              <a:r>
                <a:rPr lang="zh-CN" altLang="en-US" dirty="0"/>
                <a:t>被遗忘了半个世纪的</a:t>
              </a:r>
              <a:r>
                <a:rPr lang="en-US" altLang="zh-CN" dirty="0"/>
                <a:t>DNA“</a:t>
              </a:r>
              <a:r>
                <a:rPr lang="zh-CN" altLang="en-US" dirty="0"/>
                <a:t>黑暗女神”，她才是</a:t>
              </a:r>
              <a:r>
                <a:rPr lang="en-US" altLang="zh-CN" dirty="0"/>
                <a:t>DNA</a:t>
              </a:r>
              <a:r>
                <a:rPr lang="zh-CN" altLang="en-US" dirty="0"/>
                <a:t>结构的真正发现者</a:t>
              </a:r>
            </a:p>
            <a:p>
              <a:endParaRPr lang="en-US" sz="2133" b="1" dirty="0">
                <a:solidFill>
                  <a:schemeClr val="accent4"/>
                </a:solidFill>
                <a:latin typeface="+mn-ea"/>
              </a:endParaRPr>
            </a:p>
          </p:txBody>
        </p:sp>
        <p:sp>
          <p:nvSpPr>
            <p:cNvPr id="62" name="TextBox 109">
              <a:extLst>
                <a:ext uri="{FF2B5EF4-FFF2-40B4-BE49-F238E27FC236}">
                  <a16:creationId xmlns:a16="http://schemas.microsoft.com/office/drawing/2014/main" id="{87FD7558-81BD-4323-94FE-5266CBDAEAD6}"/>
                </a:ext>
              </a:extLst>
            </p:cNvPr>
            <p:cNvSpPr txBox="1"/>
            <p:nvPr/>
          </p:nvSpPr>
          <p:spPr>
            <a:xfrm>
              <a:off x="609971" y="1209839"/>
              <a:ext cx="3012656" cy="438581"/>
            </a:xfrm>
            <a:prstGeom prst="rect">
              <a:avLst/>
            </a:prstGeom>
            <a:noFill/>
          </p:spPr>
          <p:txBody>
            <a:bodyPr wrap="square" rtlCol="0">
              <a:spAutoFit/>
            </a:bodyPr>
            <a:lstStyle/>
            <a:p>
              <a:r>
                <a:rPr lang="en-US" altLang="zh-CN" sz="1600" dirty="0">
                  <a:solidFill>
                    <a:schemeClr val="tx2"/>
                  </a:solidFill>
                  <a:latin typeface="+mn-ea"/>
                </a:rPr>
                <a:t>http://blog.sciencenet.cn/blog-2966991-1013554.html</a:t>
              </a:r>
              <a:endParaRPr lang="en-US" sz="1600" b="1" dirty="0">
                <a:solidFill>
                  <a:schemeClr val="tx2"/>
                </a:solidFill>
                <a:latin typeface="+mn-ea"/>
              </a:endParaRPr>
            </a:p>
          </p:txBody>
        </p:sp>
      </p:grpSp>
    </p:spTree>
    <p:extLst>
      <p:ext uri="{BB962C8B-B14F-4D97-AF65-F5344CB8AC3E}">
        <p14:creationId xmlns:p14="http://schemas.microsoft.com/office/powerpoint/2010/main" val="3300559786"/>
      </p:ext>
    </p:ext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3" grpId="0" animBg="1"/>
      <p:bldP spid="54" grpId="0" animBg="1"/>
      <p:bldP spid="55" grpId="0" animBg="1"/>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C764"/>
        </a:solidFill>
        <a:effectLst/>
      </p:bgPr>
    </p:bg>
    <p:spTree>
      <p:nvGrpSpPr>
        <p:cNvPr id="1" name=""/>
        <p:cNvGrpSpPr/>
        <p:nvPr/>
      </p:nvGrpSpPr>
      <p:grpSpPr>
        <a:xfrm>
          <a:off x="0" y="0"/>
          <a:ext cx="0" cy="0"/>
          <a:chOff x="0" y="0"/>
          <a:chExt cx="0" cy="0"/>
        </a:xfrm>
      </p:grpSpPr>
      <p:pic>
        <p:nvPicPr>
          <p:cNvPr id="627" name="图片 626"/>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89" name="文本框 588"/>
          <p:cNvSpPr txBox="1"/>
          <p:nvPr/>
        </p:nvSpPr>
        <p:spPr>
          <a:xfrm>
            <a:off x="4143408" y="2466868"/>
            <a:ext cx="3969356" cy="1200329"/>
          </a:xfrm>
          <a:prstGeom prst="rect">
            <a:avLst/>
          </a:prstGeom>
          <a:noFill/>
        </p:spPr>
        <p:txBody>
          <a:bodyPr wrap="none" rtlCol="0">
            <a:spAutoFit/>
          </a:bodyPr>
          <a:lstStyle/>
          <a:p>
            <a:r>
              <a:rPr lang="en-US" altLang="zh-CN" sz="7200" dirty="0">
                <a:solidFill>
                  <a:schemeClr val="tx1">
                    <a:lumMod val="85000"/>
                    <a:lumOff val="15000"/>
                  </a:schemeClr>
                </a:solidFill>
                <a:latin typeface="方正尚酷简体" panose="03000509000000000000" pitchFamily="65" charset="-122"/>
                <a:ea typeface="方正尚酷简体" panose="03000509000000000000" pitchFamily="65" charset="-122"/>
              </a:rPr>
              <a:t>THANKS</a:t>
            </a:r>
            <a:endParaRPr lang="zh-CN" altLang="en-US" sz="7200" dirty="0">
              <a:solidFill>
                <a:schemeClr val="tx1">
                  <a:lumMod val="85000"/>
                  <a:lumOff val="15000"/>
                </a:schemeClr>
              </a:solidFill>
              <a:latin typeface="方正尚酷简体" panose="03000509000000000000" pitchFamily="65" charset="-122"/>
              <a:ea typeface="方正尚酷简体" panose="03000509000000000000" pitchFamily="65" charset="-122"/>
            </a:endParaRPr>
          </a:p>
        </p:txBody>
      </p:sp>
    </p:spTree>
    <p:extLst>
      <p:ext uri="{BB962C8B-B14F-4D97-AF65-F5344CB8AC3E}">
        <p14:creationId xmlns:p14="http://schemas.microsoft.com/office/powerpoint/2010/main" val="127035304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89"/>
                                        </p:tgtEl>
                                        <p:attrNameLst>
                                          <p:attrName>style.visibility</p:attrName>
                                        </p:attrNameLst>
                                      </p:cBhvr>
                                      <p:to>
                                        <p:strVal val="visible"/>
                                      </p:to>
                                    </p:set>
                                    <p:anim calcmode="lin" valueType="num">
                                      <p:cBhvr>
                                        <p:cTn id="7" dur="500" fill="hold"/>
                                        <p:tgtEl>
                                          <p:spTgt spid="589"/>
                                        </p:tgtEl>
                                        <p:attrNameLst>
                                          <p:attrName>ppt_w</p:attrName>
                                        </p:attrNameLst>
                                      </p:cBhvr>
                                      <p:tavLst>
                                        <p:tav tm="0">
                                          <p:val>
                                            <p:fltVal val="0"/>
                                          </p:val>
                                        </p:tav>
                                        <p:tav tm="100000">
                                          <p:val>
                                            <p:strVal val="#ppt_w"/>
                                          </p:val>
                                        </p:tav>
                                      </p:tavLst>
                                    </p:anim>
                                    <p:anim calcmode="lin" valueType="num">
                                      <p:cBhvr>
                                        <p:cTn id="8" dur="500" fill="hold"/>
                                        <p:tgtEl>
                                          <p:spTgt spid="589"/>
                                        </p:tgtEl>
                                        <p:attrNameLst>
                                          <p:attrName>ppt_h</p:attrName>
                                        </p:attrNameLst>
                                      </p:cBhvr>
                                      <p:tavLst>
                                        <p:tav tm="0">
                                          <p:val>
                                            <p:fltVal val="0"/>
                                          </p:val>
                                        </p:tav>
                                        <p:tav tm="100000">
                                          <p:val>
                                            <p:strVal val="#ppt_h"/>
                                          </p:val>
                                        </p:tav>
                                      </p:tavLst>
                                    </p:anim>
                                    <p:animEffect transition="in" filter="fade">
                                      <p:cBhvr>
                                        <p:cTn id="9"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p:cNvGrpSpPr/>
          <p:nvPr/>
        </p:nvGrpSpPr>
        <p:grpSpPr>
          <a:xfrm>
            <a:off x="0" y="2139328"/>
            <a:ext cx="12192000" cy="2566649"/>
            <a:chOff x="0" y="2387600"/>
            <a:chExt cx="12192000" cy="2247900"/>
          </a:xfrm>
        </p:grpSpPr>
        <p:sp>
          <p:nvSpPr>
            <p:cNvPr id="627" name="矩形 626"/>
            <p:cNvSpPr/>
            <p:nvPr/>
          </p:nvSpPr>
          <p:spPr>
            <a:xfrm>
              <a:off x="0" y="2387600"/>
              <a:ext cx="12192000" cy="22479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2425700"/>
              <a:ext cx="12192000" cy="2171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641865" y="2495202"/>
            <a:ext cx="5109091" cy="830997"/>
          </a:xfrm>
          <a:prstGeom prst="rect">
            <a:avLst/>
          </a:prstGeom>
          <a:noFill/>
        </p:spPr>
        <p:txBody>
          <a:bodyPr wrap="none" rtlCol="0">
            <a:spAutoFit/>
          </a:bodyPr>
          <a:lstStyle/>
          <a:p>
            <a:r>
              <a:rPr lang="zh-CN" altLang="en-US" sz="4800">
                <a:solidFill>
                  <a:schemeClr val="tx1">
                    <a:lumMod val="85000"/>
                    <a:lumOff val="15000"/>
                  </a:schemeClr>
                </a:solidFill>
                <a:latin typeface="微软雅黑" panose="020B0503020204020204" pitchFamily="34" charset="-122"/>
                <a:ea typeface="微软雅黑" panose="020B0503020204020204" pitchFamily="34" charset="-122"/>
              </a:rPr>
              <a:t>望远镜的分辨本领</a:t>
            </a:r>
            <a:endParaRPr lang="zh-CN" altLang="en-US" sz="4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Shape 285"/>
          <p:cNvSpPr txBox="1"/>
          <p:nvPr/>
        </p:nvSpPr>
        <p:spPr>
          <a:xfrm>
            <a:off x="6667265" y="3346469"/>
            <a:ext cx="3877985" cy="1241501"/>
          </a:xfrm>
          <a:prstGeom prst="rect">
            <a:avLst/>
          </a:prstGeom>
          <a:noFill/>
          <a:ln>
            <a:noFill/>
          </a:ln>
        </p:spPr>
        <p:txBody>
          <a:bodyPr lIns="91413" tIns="45700" rIns="91413" bIns="45700" anchor="t" anchorCtr="0">
            <a:noAutofit/>
          </a:bodyPr>
          <a:lstStyle/>
          <a:p>
            <a:pPr>
              <a:lnSpc>
                <a:spcPct val="13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关键词：</a:t>
            </a: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夫琅禾费圆孔衍射</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瑞利判据</a:t>
            </a:r>
            <a:endParaRPr lang="en-US" altLang="zh-CN" sz="160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光学仪器分辨率</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47559" y="2402869"/>
            <a:ext cx="954107" cy="1015663"/>
          </a:xfrm>
          <a:prstGeom prst="rect">
            <a:avLst/>
          </a:prstGeom>
          <a:noFill/>
        </p:spPr>
        <p:txBody>
          <a:bodyPr wrap="none" rtlCol="0">
            <a:spAutoFit/>
          </a:bodyPr>
          <a:lstStyle/>
          <a:p>
            <a:r>
              <a:rPr lang="en-US" altLang="zh-CN" sz="6000" dirty="0">
                <a:solidFill>
                  <a:schemeClr val="tx1">
                    <a:lumMod val="85000"/>
                    <a:lumOff val="15000"/>
                  </a:schemeClr>
                </a:solidFill>
                <a:latin typeface="锐字巅峰粗黑简1.0" panose="02000500000000000000" pitchFamily="2" charset="-122"/>
                <a:ea typeface="锐字巅峰粗黑简1.0" panose="02000500000000000000" pitchFamily="2" charset="-122"/>
              </a:rPr>
              <a:t>01</a:t>
            </a:r>
            <a:endParaRPr lang="zh-CN" altLang="en-US" sz="6000" dirty="0">
              <a:solidFill>
                <a:schemeClr val="tx1">
                  <a:lumMod val="85000"/>
                  <a:lumOff val="15000"/>
                </a:schemeClr>
              </a:solidFill>
              <a:latin typeface="锐字巅峰粗黑简1.0" panose="02000500000000000000" pitchFamily="2" charset="-122"/>
              <a:ea typeface="锐字巅峰粗黑简1.0" panose="02000500000000000000" pitchFamily="2" charset="-122"/>
            </a:endParaRPr>
          </a:p>
        </p:txBody>
      </p:sp>
      <p:sp>
        <p:nvSpPr>
          <p:cNvPr id="11" name="AutoShape 3"/>
          <p:cNvSpPr>
            <a:spLocks noChangeAspect="1" noChangeArrowheads="1" noTextEdit="1"/>
          </p:cNvSpPr>
          <p:nvPr/>
        </p:nvSpPr>
        <p:spPr bwMode="auto">
          <a:xfrm>
            <a:off x="-3486150" y="800100"/>
            <a:ext cx="12827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7754" y="1641917"/>
            <a:ext cx="3587308" cy="3587308"/>
          </a:xfrm>
          <a:prstGeom prst="rect">
            <a:avLst/>
          </a:prstGeom>
          <a:ln>
            <a:noFill/>
          </a:ln>
        </p:spPr>
      </p:pic>
    </p:spTree>
    <p:extLst>
      <p:ext uri="{BB962C8B-B14F-4D97-AF65-F5344CB8AC3E}">
        <p14:creationId xmlns:p14="http://schemas.microsoft.com/office/powerpoint/2010/main" val="89428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53" presetClass="entr" presetSubtype="16" fill="hold" grpId="0" nodeType="afterEffect">
                                  <p:stCondLst>
                                    <p:cond delay="0"/>
                                  </p:stCondLst>
                                  <p:iterate type="lt">
                                    <p:tmPct val="5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8F5326-FFD3-4A5A-AF28-A6BAE6E9A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 y="346796"/>
            <a:ext cx="11020425" cy="4391025"/>
          </a:xfrm>
          <a:prstGeom prst="rect">
            <a:avLst/>
          </a:prstGeom>
        </p:spPr>
      </p:pic>
    </p:spTree>
    <p:extLst>
      <p:ext uri="{BB962C8B-B14F-4D97-AF65-F5344CB8AC3E}">
        <p14:creationId xmlns:p14="http://schemas.microsoft.com/office/powerpoint/2010/main" val="338411506"/>
      </p:ext>
    </p:extLst>
  </p:cSld>
  <p:clrMapOvr>
    <a:masterClrMapping/>
  </p:clrMapOvr>
  <p:transition spd="slow" advClick="0" advTm="6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4184269" y="338369"/>
            <a:ext cx="3877986" cy="646331"/>
          </a:xfrm>
          <a:prstGeom prst="rect">
            <a:avLst/>
          </a:prstGeom>
          <a:noFill/>
        </p:spPr>
        <p:txBody>
          <a:bodyPr wrap="none" rtlCol="0">
            <a:spAutoFit/>
          </a:bodyPr>
          <a:lstStyle/>
          <a:p>
            <a:pPr algn="ctr"/>
            <a:r>
              <a:rPr lang="zh-CN" altLang="en-US" sz="3600" dirty="0">
                <a:solidFill>
                  <a:schemeClr val="tx2"/>
                </a:solidFill>
                <a:latin typeface="微软雅黑" panose="020B0503020204020204" pitchFamily="34" charset="-122"/>
                <a:ea typeface="微软雅黑" panose="020B0503020204020204" pitchFamily="34" charset="-122"/>
              </a:rPr>
              <a:t>夫琅禾费圆孔衍射</a:t>
            </a:r>
            <a:endParaRPr lang="id-ID" sz="3600" dirty="0">
              <a:solidFill>
                <a:schemeClr val="tx2"/>
              </a:solidFill>
              <a:latin typeface="微软雅黑" panose="020B0503020204020204" pitchFamily="34" charset="-122"/>
              <a:ea typeface="微软雅黑" panose="020B0503020204020204" pitchFamily="34" charset="-122"/>
            </a:endParaRPr>
          </a:p>
        </p:txBody>
      </p:sp>
      <p:pic>
        <p:nvPicPr>
          <p:cNvPr id="52" name="wmv_Unknow_CH_夫琅禾费_圆孔衍射.mov">
            <a:hlinkClick r:id="" action="ppaction://media"/>
            <a:extLst>
              <a:ext uri="{FF2B5EF4-FFF2-40B4-BE49-F238E27FC236}">
                <a16:creationId xmlns:a16="http://schemas.microsoft.com/office/drawing/2014/main" id="{95634A8E-B24E-4B68-8E16-5AF3A5C52C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7639" y="1957107"/>
            <a:ext cx="4571998" cy="2428874"/>
          </a:xfrm>
          <a:prstGeom prst="rect">
            <a:avLst/>
          </a:prstGeom>
        </p:spPr>
      </p:pic>
      <p:pic>
        <p:nvPicPr>
          <p:cNvPr id="53" name="Picture 10" descr="..\大学物理_PIC\04_振动与波动\XCH004_084.jpg">
            <a:extLst>
              <a:ext uri="{FF2B5EF4-FFF2-40B4-BE49-F238E27FC236}">
                <a16:creationId xmlns:a16="http://schemas.microsoft.com/office/drawing/2014/main" id="{EDC3398C-2FBF-4910-902E-B8D5A52482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1963" y="1742793"/>
            <a:ext cx="3962400" cy="2643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2146163"/>
      </p:ext>
    </p:extLst>
  </p:cSld>
  <p:clrMapOvr>
    <a:masterClrMapping/>
  </p:clrMapOvr>
  <p:transition spd="slow" advClick="0" advTm="6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2"/>
                                        </p:tgtEl>
                                      </p:cBhvr>
                                    </p:cmd>
                                  </p:childTnLst>
                                </p:cTn>
                              </p:par>
                            </p:childTnLst>
                          </p:cTn>
                        </p:par>
                      </p:childTnLst>
                    </p:cTn>
                  </p:par>
                </p:childTnLst>
              </p:cTn>
              <p:nextCondLst>
                <p:cond evt="onClick" delay="0">
                  <p:tgtEl>
                    <p:spTgt spid="52"/>
                  </p:tgtEl>
                </p:cond>
              </p:nextCondLst>
            </p:seq>
            <p:video>
              <p:cMediaNode vol="80000">
                <p:cTn id="13" fill="hold" display="0">
                  <p:stCondLst>
                    <p:cond delay="indefinite"/>
                  </p:stCondLst>
                </p:cTn>
                <p:tgtEl>
                  <p:spTgt spid="5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4184269" y="338369"/>
            <a:ext cx="3877986" cy="646331"/>
          </a:xfrm>
          <a:prstGeom prst="rect">
            <a:avLst/>
          </a:prstGeom>
          <a:noFill/>
        </p:spPr>
        <p:txBody>
          <a:bodyPr wrap="none" rtlCol="0">
            <a:spAutoFit/>
          </a:bodyPr>
          <a:lstStyle/>
          <a:p>
            <a:pPr algn="ctr"/>
            <a:r>
              <a:rPr lang="zh-CN" altLang="en-US" sz="3600">
                <a:solidFill>
                  <a:schemeClr val="tx2"/>
                </a:solidFill>
                <a:latin typeface="微软雅黑" panose="020B0503020204020204" pitchFamily="34" charset="-122"/>
                <a:ea typeface="微软雅黑" panose="020B0503020204020204" pitchFamily="34" charset="-122"/>
              </a:rPr>
              <a:t>夫琅禾费圆孔衍射</a:t>
            </a:r>
            <a:endParaRPr lang="id-ID" sz="3600" dirty="0">
              <a:solidFill>
                <a:schemeClr val="tx2"/>
              </a:solidFill>
              <a:latin typeface="微软雅黑" panose="020B0503020204020204" pitchFamily="34" charset="-122"/>
              <a:ea typeface="微软雅黑" panose="020B0503020204020204" pitchFamily="34" charset="-122"/>
            </a:endParaRPr>
          </a:p>
        </p:txBody>
      </p:sp>
      <p:pic>
        <p:nvPicPr>
          <p:cNvPr id="76" name="Picture 4" descr="f14"/>
          <p:cNvPicPr>
            <a:picLocks noChangeAspect="1" noChangeArrowheads="1"/>
          </p:cNvPicPr>
          <p:nvPr/>
        </p:nvPicPr>
        <p:blipFill>
          <a:blip r:embed="rId3"/>
          <a:srcRect/>
          <a:stretch>
            <a:fillRect/>
          </a:stretch>
        </p:blipFill>
        <p:spPr bwMode="auto">
          <a:xfrm>
            <a:off x="7651885" y="1881545"/>
            <a:ext cx="1706267" cy="1280816"/>
          </a:xfrm>
          <a:prstGeom prst="rect">
            <a:avLst/>
          </a:prstGeom>
          <a:noFill/>
          <a:ln w="9525">
            <a:noFill/>
            <a:miter lim="800000"/>
            <a:headEnd/>
            <a:tailEnd/>
          </a:ln>
        </p:spPr>
      </p:pic>
      <p:grpSp>
        <p:nvGrpSpPr>
          <p:cNvPr id="77" name="Group 98"/>
          <p:cNvGrpSpPr>
            <a:grpSpLocks/>
          </p:cNvGrpSpPr>
          <p:nvPr/>
        </p:nvGrpSpPr>
        <p:grpSpPr bwMode="auto">
          <a:xfrm>
            <a:off x="8153448" y="2531476"/>
            <a:ext cx="772979" cy="834435"/>
            <a:chOff x="0" y="0"/>
            <a:chExt cx="438" cy="1044"/>
          </a:xfrm>
        </p:grpSpPr>
        <p:sp>
          <p:nvSpPr>
            <p:cNvPr id="78" name="未知"/>
            <p:cNvSpPr>
              <a:spLocks/>
            </p:cNvSpPr>
            <p:nvPr/>
          </p:nvSpPr>
          <p:spPr bwMode="auto">
            <a:xfrm>
              <a:off x="0" y="0"/>
              <a:ext cx="1" cy="876"/>
            </a:xfrm>
            <a:custGeom>
              <a:avLst/>
              <a:gdLst>
                <a:gd name="T0" fmla="*/ 0 w 1"/>
                <a:gd name="T1" fmla="*/ 0 h 876"/>
                <a:gd name="T2" fmla="*/ 0 w 1"/>
                <a:gd name="T3" fmla="*/ 876 h 876"/>
                <a:gd name="T4" fmla="*/ 0 60000 65536"/>
                <a:gd name="T5" fmla="*/ 0 60000 65536"/>
                <a:gd name="T6" fmla="*/ 0 w 1"/>
                <a:gd name="T7" fmla="*/ 0 h 876"/>
                <a:gd name="T8" fmla="*/ 1 w 1"/>
                <a:gd name="T9" fmla="*/ 876 h 876"/>
              </a:gdLst>
              <a:ahLst/>
              <a:cxnLst>
                <a:cxn ang="T4">
                  <a:pos x="T0" y="T1"/>
                </a:cxn>
                <a:cxn ang="T5">
                  <a:pos x="T2" y="T3"/>
                </a:cxn>
              </a:cxnLst>
              <a:rect l="T6" t="T7" r="T8" b="T9"/>
              <a:pathLst>
                <a:path w="1" h="876">
                  <a:moveTo>
                    <a:pt x="0" y="0"/>
                  </a:moveTo>
                  <a:lnTo>
                    <a:pt x="0" y="876"/>
                  </a:lnTo>
                </a:path>
              </a:pathLst>
            </a:custGeom>
            <a:noFill/>
            <a:ln w="28575">
              <a:solidFill>
                <a:srgbClr val="FF0000"/>
              </a:solidFill>
              <a:prstDash val="sysDot"/>
              <a:round/>
              <a:headEnd/>
              <a:tailEnd/>
            </a:ln>
          </p:spPr>
          <p:txBody>
            <a:bodyPr wrap="none" anchor="ctr"/>
            <a:lstStyle/>
            <a:p>
              <a:endParaRPr lang="zh-CN" altLang="en-US"/>
            </a:p>
          </p:txBody>
        </p:sp>
        <p:sp>
          <p:nvSpPr>
            <p:cNvPr id="79" name="未知"/>
            <p:cNvSpPr>
              <a:spLocks/>
            </p:cNvSpPr>
            <p:nvPr/>
          </p:nvSpPr>
          <p:spPr bwMode="auto">
            <a:xfrm>
              <a:off x="420" y="12"/>
              <a:ext cx="1" cy="852"/>
            </a:xfrm>
            <a:custGeom>
              <a:avLst/>
              <a:gdLst>
                <a:gd name="T0" fmla="*/ 0 w 1"/>
                <a:gd name="T1" fmla="*/ 0 h 852"/>
                <a:gd name="T2" fmla="*/ 0 w 1"/>
                <a:gd name="T3" fmla="*/ 852 h 852"/>
                <a:gd name="T4" fmla="*/ 0 60000 65536"/>
                <a:gd name="T5" fmla="*/ 0 60000 65536"/>
                <a:gd name="T6" fmla="*/ 0 w 1"/>
                <a:gd name="T7" fmla="*/ 0 h 852"/>
                <a:gd name="T8" fmla="*/ 1 w 1"/>
                <a:gd name="T9" fmla="*/ 852 h 852"/>
              </a:gdLst>
              <a:ahLst/>
              <a:cxnLst>
                <a:cxn ang="T4">
                  <a:pos x="T0" y="T1"/>
                </a:cxn>
                <a:cxn ang="T5">
                  <a:pos x="T2" y="T3"/>
                </a:cxn>
              </a:cxnLst>
              <a:rect l="T6" t="T7" r="T8" b="T9"/>
              <a:pathLst>
                <a:path w="1" h="852">
                  <a:moveTo>
                    <a:pt x="0" y="0"/>
                  </a:moveTo>
                  <a:lnTo>
                    <a:pt x="0" y="852"/>
                  </a:lnTo>
                </a:path>
              </a:pathLst>
            </a:custGeom>
            <a:noFill/>
            <a:ln w="28575">
              <a:solidFill>
                <a:srgbClr val="FF0000"/>
              </a:solidFill>
              <a:prstDash val="sysDot"/>
              <a:round/>
              <a:headEnd/>
              <a:tailEnd/>
            </a:ln>
          </p:spPr>
          <p:txBody>
            <a:bodyPr wrap="none" anchor="ctr"/>
            <a:lstStyle/>
            <a:p>
              <a:endParaRPr lang="zh-CN" altLang="en-US"/>
            </a:p>
          </p:txBody>
        </p:sp>
        <p:sp>
          <p:nvSpPr>
            <p:cNvPr id="80" name="Line 101"/>
            <p:cNvSpPr>
              <a:spLocks noChangeShapeType="1"/>
            </p:cNvSpPr>
            <p:nvPr/>
          </p:nvSpPr>
          <p:spPr bwMode="auto">
            <a:xfrm>
              <a:off x="6" y="726"/>
              <a:ext cx="432" cy="0"/>
            </a:xfrm>
            <a:prstGeom prst="line">
              <a:avLst/>
            </a:prstGeom>
            <a:noFill/>
            <a:ln w="19050">
              <a:solidFill>
                <a:schemeClr val="tx1"/>
              </a:solidFill>
              <a:round/>
              <a:headEnd type="triangle" w="med" len="med"/>
              <a:tailEnd type="triangle" w="med" len="med"/>
            </a:ln>
          </p:spPr>
          <p:txBody>
            <a:bodyPr wrap="none" anchor="ctr"/>
            <a:lstStyle/>
            <a:p>
              <a:endParaRPr lang="zh-CN" altLang="en-US"/>
            </a:p>
          </p:txBody>
        </p:sp>
        <p:graphicFrame>
          <p:nvGraphicFramePr>
            <p:cNvPr id="81" name="Object 147"/>
            <p:cNvGraphicFramePr>
              <a:graphicFrameLocks noChangeAspect="1"/>
            </p:cNvGraphicFramePr>
            <p:nvPr/>
          </p:nvGraphicFramePr>
          <p:xfrm>
            <a:off x="92" y="708"/>
            <a:ext cx="254" cy="336"/>
          </p:xfrm>
          <a:graphic>
            <a:graphicData uri="http://schemas.openxmlformats.org/presentationml/2006/ole">
              <mc:AlternateContent xmlns:mc="http://schemas.openxmlformats.org/markup-compatibility/2006">
                <mc:Choice xmlns:v="urn:schemas-microsoft-com:vml" Requires="v">
                  <p:oleObj name="公式" r:id="rId4" imgW="190831" imgH="254442" progId="Equation.3">
                    <p:embed/>
                  </p:oleObj>
                </mc:Choice>
                <mc:Fallback>
                  <p:oleObj name="公式" r:id="rId4" imgW="190831" imgH="254442" progId="Equation.3">
                    <p:embed/>
                    <p:pic>
                      <p:nvPicPr>
                        <p:cNvPr id="81" name="Object 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 y="708"/>
                          <a:ext cx="25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Dot"/>
                              <a:miter lim="800000"/>
                              <a:headEnd/>
                              <a:tailEnd/>
                            </a14:hiddenLine>
                          </a:ext>
                        </a:extLst>
                      </p:spPr>
                    </p:pic>
                  </p:oleObj>
                </mc:Fallback>
              </mc:AlternateContent>
            </a:graphicData>
          </a:graphic>
        </p:graphicFrame>
      </p:grpSp>
      <p:grpSp>
        <p:nvGrpSpPr>
          <p:cNvPr id="82" name="Group 84"/>
          <p:cNvGrpSpPr>
            <a:grpSpLocks/>
          </p:cNvGrpSpPr>
          <p:nvPr/>
        </p:nvGrpSpPr>
        <p:grpSpPr bwMode="auto">
          <a:xfrm>
            <a:off x="8504225" y="2231508"/>
            <a:ext cx="2155451" cy="477331"/>
            <a:chOff x="3740" y="1533"/>
            <a:chExt cx="1358" cy="401"/>
          </a:xfrm>
        </p:grpSpPr>
        <p:sp>
          <p:nvSpPr>
            <p:cNvPr id="83" name="Line 83"/>
            <p:cNvSpPr>
              <a:spLocks noChangeShapeType="1"/>
            </p:cNvSpPr>
            <p:nvPr/>
          </p:nvSpPr>
          <p:spPr bwMode="auto">
            <a:xfrm flipH="1">
              <a:off x="3740" y="1656"/>
              <a:ext cx="815" cy="116"/>
            </a:xfrm>
            <a:prstGeom prst="line">
              <a:avLst/>
            </a:prstGeom>
            <a:noFill/>
            <a:ln w="28575">
              <a:solidFill>
                <a:srgbClr val="FF0000"/>
              </a:solidFill>
              <a:round/>
              <a:headEnd/>
              <a:tailEnd type="triangle" w="med" len="med"/>
            </a:ln>
          </p:spPr>
          <p:txBody>
            <a:bodyPr/>
            <a:lstStyle/>
            <a:p>
              <a:endParaRPr lang="zh-CN" altLang="en-US"/>
            </a:p>
          </p:txBody>
        </p:sp>
        <p:sp>
          <p:nvSpPr>
            <p:cNvPr id="84" name="Text Box 230"/>
            <p:cNvSpPr txBox="1">
              <a:spLocks noChangeArrowheads="1"/>
            </p:cNvSpPr>
            <p:nvPr/>
          </p:nvSpPr>
          <p:spPr bwMode="auto">
            <a:xfrm>
              <a:off x="4307" y="1533"/>
              <a:ext cx="791" cy="401"/>
            </a:xfrm>
            <a:prstGeom prst="rect">
              <a:avLst/>
            </a:prstGeom>
            <a:ln/>
          </p:spPr>
          <p:style>
            <a:lnRef idx="1">
              <a:schemeClr val="accent6"/>
            </a:lnRef>
            <a:fillRef idx="2">
              <a:schemeClr val="accent6"/>
            </a:fillRef>
            <a:effectRef idx="1">
              <a:schemeClr val="accent6"/>
            </a:effectRef>
            <a:fontRef idx="minor">
              <a:schemeClr val="dk1"/>
            </a:fontRef>
          </p:style>
          <p:txBody>
            <a:bodyPr>
              <a:spAutoFit/>
            </a:bodyPr>
            <a:lstStyle/>
            <a:p>
              <a:pPr>
                <a:spcBef>
                  <a:spcPct val="50000"/>
                </a:spcBef>
                <a:defRPr/>
              </a:pPr>
              <a:r>
                <a:rPr lang="zh-CN" altLang="en-US" sz="2500" b="0" dirty="0">
                  <a:solidFill>
                    <a:srgbClr val="A50021"/>
                  </a:solidFill>
                  <a:effectLst>
                    <a:outerShdw blurRad="38100" dist="38100" dir="2700000" algn="tl">
                      <a:srgbClr val="000000">
                        <a:alpha val="43137"/>
                      </a:srgbClr>
                    </a:outerShdw>
                  </a:effectLst>
                  <a:latin typeface="方正大黑简体" pitchFamily="65" charset="-122"/>
                  <a:ea typeface="方正大黑简体" pitchFamily="65" charset="-122"/>
                </a:rPr>
                <a:t>艾里斑</a:t>
              </a:r>
              <a:endParaRPr lang="zh-CN" altLang="en-US" sz="2100" b="0" dirty="0">
                <a:solidFill>
                  <a:srgbClr val="A50021"/>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grpSp>
      <p:sp>
        <p:nvSpPr>
          <p:cNvPr id="85" name="Rectangle 69"/>
          <p:cNvSpPr>
            <a:spLocks noChangeArrowheads="1"/>
          </p:cNvSpPr>
          <p:nvPr/>
        </p:nvSpPr>
        <p:spPr bwMode="auto">
          <a:xfrm>
            <a:off x="2334683" y="1805363"/>
            <a:ext cx="4875953" cy="1623637"/>
          </a:xfrm>
          <a:prstGeom prst="rect">
            <a:avLst/>
          </a:prstGeom>
          <a:solidFill>
            <a:schemeClr val="bg1"/>
          </a:solidFill>
          <a:ln w="9525">
            <a:solidFill>
              <a:srgbClr val="006666"/>
            </a:solidFill>
            <a:miter lim="800000"/>
            <a:headEnd/>
            <a:tailEnd/>
          </a:ln>
        </p:spPr>
        <p:txBody>
          <a:bodyPr wrap="none" lIns="81619" tIns="40810" rIns="81619" bIns="40810" anchor="ctr"/>
          <a:lstStyle/>
          <a:p>
            <a:endParaRPr lang="zh-CN" altLang="en-US">
              <a:ea typeface="楷体_GB2312" pitchFamily="49" charset="-122"/>
            </a:endParaRPr>
          </a:p>
        </p:txBody>
      </p:sp>
      <p:sp>
        <p:nvSpPr>
          <p:cNvPr id="86" name="Rectangle 70"/>
          <p:cNvSpPr>
            <a:spLocks noChangeArrowheads="1"/>
          </p:cNvSpPr>
          <p:nvPr/>
        </p:nvSpPr>
        <p:spPr bwMode="auto">
          <a:xfrm>
            <a:off x="3477485" y="2126758"/>
            <a:ext cx="76187" cy="326156"/>
          </a:xfrm>
          <a:prstGeom prst="rect">
            <a:avLst/>
          </a:prstGeom>
          <a:solidFill>
            <a:srgbClr val="663300"/>
          </a:solidFill>
          <a:ln w="9525">
            <a:solidFill>
              <a:schemeClr val="tx1"/>
            </a:solidFill>
            <a:miter lim="800000"/>
            <a:headEnd/>
            <a:tailEnd/>
          </a:ln>
        </p:spPr>
        <p:txBody>
          <a:bodyPr wrap="none" lIns="81619" tIns="40810" rIns="81619" bIns="40810" anchor="ctr"/>
          <a:lstStyle/>
          <a:p>
            <a:endParaRPr lang="zh-CN" altLang="en-US">
              <a:ea typeface="楷体_GB2312" pitchFamily="49" charset="-122"/>
            </a:endParaRPr>
          </a:p>
        </p:txBody>
      </p:sp>
      <p:sp>
        <p:nvSpPr>
          <p:cNvPr id="87" name="Rectangle 71"/>
          <p:cNvSpPr>
            <a:spLocks noChangeArrowheads="1"/>
          </p:cNvSpPr>
          <p:nvPr/>
        </p:nvSpPr>
        <p:spPr bwMode="auto">
          <a:xfrm>
            <a:off x="3477485" y="2886201"/>
            <a:ext cx="76187" cy="326156"/>
          </a:xfrm>
          <a:prstGeom prst="rect">
            <a:avLst/>
          </a:prstGeom>
          <a:solidFill>
            <a:srgbClr val="663300"/>
          </a:solidFill>
          <a:ln w="9525">
            <a:solidFill>
              <a:schemeClr val="tx1"/>
            </a:solidFill>
            <a:miter lim="800000"/>
            <a:headEnd/>
            <a:tailEnd/>
          </a:ln>
        </p:spPr>
        <p:txBody>
          <a:bodyPr wrap="none" lIns="81619" tIns="40810" rIns="81619" bIns="40810" anchor="ctr"/>
          <a:lstStyle/>
          <a:p>
            <a:endParaRPr lang="zh-CN" altLang="en-US">
              <a:ea typeface="楷体_GB2312" pitchFamily="49" charset="-122"/>
            </a:endParaRPr>
          </a:p>
        </p:txBody>
      </p:sp>
      <p:sp>
        <p:nvSpPr>
          <p:cNvPr id="88" name="Line 72"/>
          <p:cNvSpPr>
            <a:spLocks noChangeShapeType="1"/>
          </p:cNvSpPr>
          <p:nvPr/>
        </p:nvSpPr>
        <p:spPr bwMode="auto">
          <a:xfrm>
            <a:off x="2487057" y="2669557"/>
            <a:ext cx="4418833" cy="0"/>
          </a:xfrm>
          <a:prstGeom prst="line">
            <a:avLst/>
          </a:prstGeom>
          <a:noFill/>
          <a:ln w="12700">
            <a:solidFill>
              <a:schemeClr val="tx1"/>
            </a:solidFill>
            <a:prstDash val="lgDashDot"/>
            <a:round/>
            <a:headEnd/>
            <a:tailEnd/>
          </a:ln>
        </p:spPr>
        <p:txBody>
          <a:bodyPr wrap="none" lIns="81619" tIns="40810" rIns="81619" bIns="40810" anchor="ctr"/>
          <a:lstStyle/>
          <a:p>
            <a:endParaRPr lang="zh-CN" altLang="en-US"/>
          </a:p>
        </p:txBody>
      </p:sp>
      <p:sp>
        <p:nvSpPr>
          <p:cNvPr id="89" name="Rectangle 73"/>
          <p:cNvSpPr>
            <a:spLocks noChangeArrowheads="1"/>
          </p:cNvSpPr>
          <p:nvPr/>
        </p:nvSpPr>
        <p:spPr bwMode="auto">
          <a:xfrm>
            <a:off x="6220208" y="2018436"/>
            <a:ext cx="76187" cy="1356998"/>
          </a:xfrm>
          <a:prstGeom prst="rect">
            <a:avLst/>
          </a:prstGeom>
          <a:gradFill rotWithShape="0">
            <a:gsLst>
              <a:gs pos="0">
                <a:schemeClr val="bg1"/>
              </a:gs>
              <a:gs pos="100000">
                <a:schemeClr val="bg1">
                  <a:gamma/>
                  <a:shade val="0"/>
                  <a:invGamma/>
                </a:schemeClr>
              </a:gs>
            </a:gsLst>
            <a:lin ang="0" scaled="1"/>
          </a:gradFill>
          <a:ln w="9525">
            <a:solidFill>
              <a:schemeClr val="tx1"/>
            </a:solidFill>
            <a:miter lim="800000"/>
            <a:headEnd/>
            <a:tailEnd/>
          </a:ln>
          <a:effectLst/>
        </p:spPr>
        <p:txBody>
          <a:bodyPr wrap="none" lIns="81619" tIns="40810" rIns="81619" bIns="40810" anchor="ctr"/>
          <a:lstStyle/>
          <a:p>
            <a:pPr>
              <a:defRPr/>
            </a:pPr>
            <a:endParaRPr lang="zh-CN" altLang="en-US">
              <a:ea typeface="楷体_GB2312" pitchFamily="49" charset="-122"/>
            </a:endParaRPr>
          </a:p>
        </p:txBody>
      </p:sp>
      <p:sp>
        <p:nvSpPr>
          <p:cNvPr id="90" name="Line 74"/>
          <p:cNvSpPr>
            <a:spLocks noChangeShapeType="1"/>
          </p:cNvSpPr>
          <p:nvPr/>
        </p:nvSpPr>
        <p:spPr bwMode="auto">
          <a:xfrm>
            <a:off x="3020364" y="2452913"/>
            <a:ext cx="533307" cy="0"/>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1" name="Line 75"/>
          <p:cNvSpPr>
            <a:spLocks noChangeShapeType="1"/>
          </p:cNvSpPr>
          <p:nvPr/>
        </p:nvSpPr>
        <p:spPr bwMode="auto">
          <a:xfrm>
            <a:off x="3020364" y="2886200"/>
            <a:ext cx="533307" cy="0"/>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2" name="Line 76"/>
          <p:cNvSpPr>
            <a:spLocks noChangeShapeType="1"/>
          </p:cNvSpPr>
          <p:nvPr/>
        </p:nvSpPr>
        <p:spPr bwMode="auto">
          <a:xfrm>
            <a:off x="2487057" y="2452913"/>
            <a:ext cx="609494" cy="0"/>
          </a:xfrm>
          <a:prstGeom prst="line">
            <a:avLst/>
          </a:prstGeom>
          <a:noFill/>
          <a:ln w="19050">
            <a:solidFill>
              <a:srgbClr val="0000FF"/>
            </a:solidFill>
            <a:round/>
            <a:headEnd/>
            <a:tailEnd type="triangle" w="sm" len="lg"/>
          </a:ln>
        </p:spPr>
        <p:txBody>
          <a:bodyPr wrap="none" lIns="81619" tIns="40810" rIns="81619" bIns="40810" anchor="ctr"/>
          <a:lstStyle/>
          <a:p>
            <a:endParaRPr lang="zh-CN" altLang="en-US"/>
          </a:p>
        </p:txBody>
      </p:sp>
      <p:sp>
        <p:nvSpPr>
          <p:cNvPr id="93" name="Line 77"/>
          <p:cNvSpPr>
            <a:spLocks noChangeShapeType="1"/>
          </p:cNvSpPr>
          <p:nvPr/>
        </p:nvSpPr>
        <p:spPr bwMode="auto">
          <a:xfrm>
            <a:off x="2487057" y="2886200"/>
            <a:ext cx="609494" cy="0"/>
          </a:xfrm>
          <a:prstGeom prst="line">
            <a:avLst/>
          </a:prstGeom>
          <a:noFill/>
          <a:ln w="19050">
            <a:solidFill>
              <a:srgbClr val="0000FF"/>
            </a:solidFill>
            <a:round/>
            <a:headEnd/>
            <a:tailEnd type="triangle" w="sm" len="lg"/>
          </a:ln>
        </p:spPr>
        <p:txBody>
          <a:bodyPr wrap="none" lIns="81619" tIns="40810" rIns="81619" bIns="40810" anchor="ctr"/>
          <a:lstStyle/>
          <a:p>
            <a:endParaRPr lang="zh-CN" altLang="en-US"/>
          </a:p>
        </p:txBody>
      </p:sp>
      <p:sp>
        <p:nvSpPr>
          <p:cNvPr id="94" name="Line 78"/>
          <p:cNvSpPr>
            <a:spLocks noChangeShapeType="1"/>
          </p:cNvSpPr>
          <p:nvPr/>
        </p:nvSpPr>
        <p:spPr bwMode="auto">
          <a:xfrm>
            <a:off x="3401298" y="2452913"/>
            <a:ext cx="0" cy="433287"/>
          </a:xfrm>
          <a:prstGeom prst="line">
            <a:avLst/>
          </a:prstGeom>
          <a:noFill/>
          <a:ln w="12700">
            <a:solidFill>
              <a:srgbClr val="FF3399"/>
            </a:solidFill>
            <a:round/>
            <a:headEnd type="triangle" w="sm" len="lg"/>
            <a:tailEnd type="triangle" w="sm" len="lg"/>
          </a:ln>
        </p:spPr>
        <p:txBody>
          <a:bodyPr wrap="none" lIns="81619" tIns="40810" rIns="81619" bIns="40810" anchor="ctr"/>
          <a:lstStyle/>
          <a:p>
            <a:endParaRPr lang="zh-CN" altLang="en-US"/>
          </a:p>
        </p:txBody>
      </p:sp>
      <p:sp>
        <p:nvSpPr>
          <p:cNvPr id="95" name="Line 79"/>
          <p:cNvSpPr>
            <a:spLocks noChangeShapeType="1"/>
          </p:cNvSpPr>
          <p:nvPr/>
        </p:nvSpPr>
        <p:spPr bwMode="auto">
          <a:xfrm flipV="1">
            <a:off x="3858418" y="2289836"/>
            <a:ext cx="2361790" cy="379721"/>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6" name="Line 80"/>
          <p:cNvSpPr>
            <a:spLocks noChangeShapeType="1"/>
          </p:cNvSpPr>
          <p:nvPr/>
        </p:nvSpPr>
        <p:spPr bwMode="auto">
          <a:xfrm>
            <a:off x="3782232" y="2669557"/>
            <a:ext cx="2437977" cy="324966"/>
          </a:xfrm>
          <a:prstGeom prst="line">
            <a:avLst/>
          </a:prstGeom>
          <a:noFill/>
          <a:ln w="19050">
            <a:solidFill>
              <a:srgbClr val="0000FF"/>
            </a:solidFill>
            <a:round/>
            <a:headEnd/>
            <a:tailEnd/>
          </a:ln>
        </p:spPr>
        <p:txBody>
          <a:bodyPr wrap="none" lIns="81619" tIns="40810" rIns="81619" bIns="40810" anchor="ctr"/>
          <a:lstStyle/>
          <a:p>
            <a:endParaRPr lang="zh-CN" altLang="en-US"/>
          </a:p>
        </p:txBody>
      </p:sp>
      <p:sp>
        <p:nvSpPr>
          <p:cNvPr id="97" name="Line 81"/>
          <p:cNvSpPr>
            <a:spLocks noChangeShapeType="1"/>
          </p:cNvSpPr>
          <p:nvPr/>
        </p:nvSpPr>
        <p:spPr bwMode="auto">
          <a:xfrm>
            <a:off x="6220208" y="2289836"/>
            <a:ext cx="685681" cy="0"/>
          </a:xfrm>
          <a:prstGeom prst="line">
            <a:avLst/>
          </a:prstGeom>
          <a:noFill/>
          <a:ln w="19050">
            <a:solidFill>
              <a:schemeClr val="tx1"/>
            </a:solidFill>
            <a:round/>
            <a:headEnd/>
            <a:tailEnd/>
          </a:ln>
        </p:spPr>
        <p:txBody>
          <a:bodyPr wrap="none" lIns="81619" tIns="40810" rIns="81619" bIns="40810" anchor="ctr"/>
          <a:lstStyle/>
          <a:p>
            <a:endParaRPr lang="zh-CN" altLang="en-US"/>
          </a:p>
        </p:txBody>
      </p:sp>
      <p:sp>
        <p:nvSpPr>
          <p:cNvPr id="98" name="Line 82"/>
          <p:cNvSpPr>
            <a:spLocks noChangeShapeType="1"/>
          </p:cNvSpPr>
          <p:nvPr/>
        </p:nvSpPr>
        <p:spPr bwMode="auto">
          <a:xfrm>
            <a:off x="6296395" y="2994522"/>
            <a:ext cx="609494" cy="0"/>
          </a:xfrm>
          <a:prstGeom prst="line">
            <a:avLst/>
          </a:prstGeom>
          <a:noFill/>
          <a:ln w="19050">
            <a:solidFill>
              <a:schemeClr val="tx1"/>
            </a:solidFill>
            <a:round/>
            <a:headEnd/>
            <a:tailEnd/>
          </a:ln>
        </p:spPr>
        <p:txBody>
          <a:bodyPr wrap="none" lIns="81619" tIns="40810" rIns="81619" bIns="40810" anchor="ctr"/>
          <a:lstStyle/>
          <a:p>
            <a:endParaRPr lang="zh-CN" altLang="en-US"/>
          </a:p>
        </p:txBody>
      </p:sp>
      <p:sp>
        <p:nvSpPr>
          <p:cNvPr id="99" name="Line 83"/>
          <p:cNvSpPr>
            <a:spLocks noChangeShapeType="1"/>
          </p:cNvSpPr>
          <p:nvPr/>
        </p:nvSpPr>
        <p:spPr bwMode="auto">
          <a:xfrm>
            <a:off x="6524955" y="2289836"/>
            <a:ext cx="0" cy="704687"/>
          </a:xfrm>
          <a:prstGeom prst="line">
            <a:avLst/>
          </a:prstGeom>
          <a:noFill/>
          <a:ln w="12700">
            <a:solidFill>
              <a:srgbClr val="FF3399"/>
            </a:solidFill>
            <a:round/>
            <a:headEnd type="triangle" w="sm" len="lg"/>
            <a:tailEnd type="triangle" w="sm" len="lg"/>
          </a:ln>
        </p:spPr>
        <p:txBody>
          <a:bodyPr wrap="none" lIns="81619" tIns="40810" rIns="81619" bIns="40810" anchor="ctr"/>
          <a:lstStyle/>
          <a:p>
            <a:endParaRPr lang="zh-CN" altLang="en-US"/>
          </a:p>
        </p:txBody>
      </p:sp>
      <p:graphicFrame>
        <p:nvGraphicFramePr>
          <p:cNvPr id="100" name="Object 148"/>
          <p:cNvGraphicFramePr>
            <a:graphicFrameLocks noChangeAspect="1"/>
          </p:cNvGraphicFramePr>
          <p:nvPr/>
        </p:nvGraphicFramePr>
        <p:xfrm>
          <a:off x="6524956" y="2452913"/>
          <a:ext cx="384108" cy="361866"/>
        </p:xfrm>
        <a:graphic>
          <a:graphicData uri="http://schemas.openxmlformats.org/presentationml/2006/ole">
            <mc:AlternateContent xmlns:mc="http://schemas.openxmlformats.org/markup-compatibility/2006">
              <mc:Choice xmlns:v="urn:schemas-microsoft-com:vml" Requires="v">
                <p:oleObj r:id="rId6" imgW="190831" imgH="254442" progId="Equation.3">
                  <p:embed/>
                </p:oleObj>
              </mc:Choice>
              <mc:Fallback>
                <p:oleObj r:id="rId6" imgW="190831" imgH="254442" progId="Equation.3">
                  <p:embed/>
                  <p:pic>
                    <p:nvPicPr>
                      <p:cNvPr id="100" name="Object 1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956" y="2452913"/>
                        <a:ext cx="384108" cy="361866"/>
                      </a:xfrm>
                      <a:prstGeom prst="rect">
                        <a:avLst/>
                      </a:prstGeom>
                      <a:noFill/>
                    </p:spPr>
                  </p:pic>
                </p:oleObj>
              </mc:Fallback>
            </mc:AlternateContent>
          </a:graphicData>
        </a:graphic>
      </p:graphicFrame>
      <p:graphicFrame>
        <p:nvGraphicFramePr>
          <p:cNvPr id="101" name="Object 149"/>
          <p:cNvGraphicFramePr>
            <a:graphicFrameLocks noChangeAspect="1"/>
          </p:cNvGraphicFramePr>
          <p:nvPr/>
        </p:nvGraphicFramePr>
        <p:xfrm>
          <a:off x="5290095" y="2358876"/>
          <a:ext cx="365062" cy="364247"/>
        </p:xfrm>
        <a:graphic>
          <a:graphicData uri="http://schemas.openxmlformats.org/presentationml/2006/ole">
            <mc:AlternateContent xmlns:mc="http://schemas.openxmlformats.org/markup-compatibility/2006">
              <mc:Choice xmlns:v="urn:schemas-microsoft-com:vml" Requires="v">
                <p:oleObj name="公式" r:id="rId7" imgW="190440" imgH="279360" progId="Equation.3">
                  <p:embed/>
                </p:oleObj>
              </mc:Choice>
              <mc:Fallback>
                <p:oleObj name="公式" r:id="rId7" imgW="190440" imgH="279360" progId="Equation.3">
                  <p:embed/>
                  <p:pic>
                    <p:nvPicPr>
                      <p:cNvPr id="101" name="Object 1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0095" y="2358876"/>
                        <a:ext cx="365062" cy="364247"/>
                      </a:xfrm>
                      <a:prstGeom prst="rect">
                        <a:avLst/>
                      </a:prstGeom>
                      <a:noFill/>
                    </p:spPr>
                  </p:pic>
                </p:oleObj>
              </mc:Fallback>
            </mc:AlternateContent>
          </a:graphicData>
        </a:graphic>
      </p:graphicFrame>
      <p:graphicFrame>
        <p:nvGraphicFramePr>
          <p:cNvPr id="102" name="Object 150"/>
          <p:cNvGraphicFramePr>
            <a:graphicFrameLocks noChangeAspect="1"/>
          </p:cNvGraphicFramePr>
          <p:nvPr/>
        </p:nvGraphicFramePr>
        <p:xfrm>
          <a:off x="2867990" y="2506479"/>
          <a:ext cx="457121" cy="308300"/>
        </p:xfrm>
        <a:graphic>
          <a:graphicData uri="http://schemas.openxmlformats.org/presentationml/2006/ole">
            <mc:AlternateContent xmlns:mc="http://schemas.openxmlformats.org/markup-compatibility/2006">
              <mc:Choice xmlns:v="urn:schemas-microsoft-com:vml" Requires="v">
                <p:oleObj r:id="rId9" imgW="242141" imgH="229397" progId="Equation.3">
                  <p:embed/>
                </p:oleObj>
              </mc:Choice>
              <mc:Fallback>
                <p:oleObj r:id="rId9" imgW="242141" imgH="229397" progId="Equation.3">
                  <p:embed/>
                  <p:pic>
                    <p:nvPicPr>
                      <p:cNvPr id="102" name="Object 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7990" y="2506479"/>
                        <a:ext cx="457121" cy="308300"/>
                      </a:xfrm>
                      <a:prstGeom prst="rect">
                        <a:avLst/>
                      </a:prstGeom>
                      <a:noFill/>
                    </p:spPr>
                  </p:pic>
                </p:oleObj>
              </mc:Fallback>
            </mc:AlternateContent>
          </a:graphicData>
        </a:graphic>
      </p:graphicFrame>
      <p:sp>
        <p:nvSpPr>
          <p:cNvPr id="103" name="Line 89"/>
          <p:cNvSpPr>
            <a:spLocks noChangeShapeType="1"/>
          </p:cNvSpPr>
          <p:nvPr/>
        </p:nvSpPr>
        <p:spPr bwMode="auto">
          <a:xfrm>
            <a:off x="3858419" y="3049279"/>
            <a:ext cx="0" cy="216644"/>
          </a:xfrm>
          <a:prstGeom prst="line">
            <a:avLst/>
          </a:prstGeom>
          <a:noFill/>
          <a:ln w="12700">
            <a:solidFill>
              <a:schemeClr val="tx1"/>
            </a:solidFill>
            <a:round/>
            <a:headEnd/>
            <a:tailEnd/>
          </a:ln>
        </p:spPr>
        <p:txBody>
          <a:bodyPr wrap="none" lIns="81619" tIns="40810" rIns="81619" bIns="40810"/>
          <a:lstStyle/>
          <a:p>
            <a:endParaRPr lang="zh-CN" altLang="en-US"/>
          </a:p>
        </p:txBody>
      </p:sp>
      <p:graphicFrame>
        <p:nvGraphicFramePr>
          <p:cNvPr id="104" name="Object 152"/>
          <p:cNvGraphicFramePr>
            <a:graphicFrameLocks noChangeAspect="1"/>
          </p:cNvGraphicFramePr>
          <p:nvPr/>
        </p:nvGraphicFramePr>
        <p:xfrm>
          <a:off x="3764773" y="2018436"/>
          <a:ext cx="398393" cy="334488"/>
        </p:xfrm>
        <a:graphic>
          <a:graphicData uri="http://schemas.openxmlformats.org/presentationml/2006/ole">
            <mc:AlternateContent xmlns:mc="http://schemas.openxmlformats.org/markup-compatibility/2006">
              <mc:Choice xmlns:v="urn:schemas-microsoft-com:vml" Requires="v">
                <p:oleObj r:id="rId11" imgW="140065" imgH="165531" progId="Equation.3">
                  <p:embed/>
                </p:oleObj>
              </mc:Choice>
              <mc:Fallback>
                <p:oleObj r:id="rId11" imgW="140065" imgH="165531" progId="Equation.3">
                  <p:embed/>
                  <p:pic>
                    <p:nvPicPr>
                      <p:cNvPr id="104" name="Object 1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4773" y="2018436"/>
                        <a:ext cx="398393" cy="334488"/>
                      </a:xfrm>
                      <a:prstGeom prst="rect">
                        <a:avLst/>
                      </a:prstGeom>
                      <a:noFill/>
                    </p:spPr>
                  </p:pic>
                </p:oleObj>
              </mc:Fallback>
            </mc:AlternateContent>
          </a:graphicData>
        </a:graphic>
      </p:graphicFrame>
      <p:graphicFrame>
        <p:nvGraphicFramePr>
          <p:cNvPr id="105" name="Object 153"/>
          <p:cNvGraphicFramePr>
            <a:graphicFrameLocks noChangeAspect="1"/>
          </p:cNvGraphicFramePr>
          <p:nvPr/>
        </p:nvGraphicFramePr>
        <p:xfrm>
          <a:off x="5731343" y="1791079"/>
          <a:ext cx="457121" cy="384483"/>
        </p:xfrm>
        <a:graphic>
          <a:graphicData uri="http://schemas.openxmlformats.org/presentationml/2006/ole">
            <mc:AlternateContent xmlns:mc="http://schemas.openxmlformats.org/markup-compatibility/2006">
              <mc:Choice xmlns:v="urn:schemas-microsoft-com:vml" Requires="v">
                <p:oleObj r:id="rId13" imgW="140309" imgH="165820" progId="Equation.3">
                  <p:embed/>
                </p:oleObj>
              </mc:Choice>
              <mc:Fallback>
                <p:oleObj r:id="rId13" imgW="140309" imgH="165820" progId="Equation.3">
                  <p:embed/>
                  <p:pic>
                    <p:nvPicPr>
                      <p:cNvPr id="105" name="Object 1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31343" y="1791079"/>
                        <a:ext cx="457121" cy="384483"/>
                      </a:xfrm>
                      <a:prstGeom prst="rect">
                        <a:avLst/>
                      </a:prstGeom>
                      <a:noFill/>
                    </p:spPr>
                  </p:pic>
                </p:oleObj>
              </mc:Fallback>
            </mc:AlternateContent>
          </a:graphicData>
        </a:graphic>
      </p:graphicFrame>
      <p:sp>
        <p:nvSpPr>
          <p:cNvPr id="106" name="未知"/>
          <p:cNvSpPr>
            <a:spLocks/>
          </p:cNvSpPr>
          <p:nvPr/>
        </p:nvSpPr>
        <p:spPr bwMode="auto">
          <a:xfrm>
            <a:off x="4925033" y="2506480"/>
            <a:ext cx="76187" cy="163077"/>
          </a:xfrm>
          <a:custGeom>
            <a:avLst/>
            <a:gdLst>
              <a:gd name="T0" fmla="*/ 32173 w 45"/>
              <a:gd name="T1" fmla="*/ 0 h 252"/>
              <a:gd name="T2" fmla="*/ 76200 w 45"/>
              <a:gd name="T3" fmla="*/ 59550 h 252"/>
              <a:gd name="T4" fmla="*/ 0 w 45"/>
              <a:gd name="T5" fmla="*/ 118238 h 252"/>
              <a:gd name="T6" fmla="*/ 0 60000 65536"/>
              <a:gd name="T7" fmla="*/ 0 60000 65536"/>
              <a:gd name="T8" fmla="*/ 0 60000 65536"/>
              <a:gd name="T9" fmla="*/ 0 w 45"/>
              <a:gd name="T10" fmla="*/ 0 h 252"/>
              <a:gd name="T11" fmla="*/ 45 w 45"/>
              <a:gd name="T12" fmla="*/ 252 h 252"/>
            </a:gdLst>
            <a:ahLst/>
            <a:cxnLst>
              <a:cxn ang="T6">
                <a:pos x="T0" y="T1"/>
              </a:cxn>
              <a:cxn ang="T7">
                <a:pos x="T2" y="T3"/>
              </a:cxn>
              <a:cxn ang="T8">
                <a:pos x="T4" y="T5"/>
              </a:cxn>
            </a:cxnLst>
            <a:rect l="T9" t="T10" r="T11" b="T12"/>
            <a:pathLst>
              <a:path w="45" h="252">
                <a:moveTo>
                  <a:pt x="18" y="0"/>
                </a:moveTo>
                <a:cubicBezTo>
                  <a:pt x="22" y="21"/>
                  <a:pt x="45" y="84"/>
                  <a:pt x="42" y="126"/>
                </a:cubicBezTo>
                <a:cubicBezTo>
                  <a:pt x="39" y="168"/>
                  <a:pt x="9" y="226"/>
                  <a:pt x="0" y="252"/>
                </a:cubicBezTo>
              </a:path>
            </a:pathLst>
          </a:custGeom>
          <a:noFill/>
          <a:ln w="28575">
            <a:solidFill>
              <a:srgbClr val="FF0000"/>
            </a:solidFill>
            <a:round/>
            <a:headEnd/>
            <a:tailEnd/>
          </a:ln>
        </p:spPr>
        <p:txBody>
          <a:bodyPr wrap="none" lIns="81619" tIns="40810" rIns="81619" bIns="40810"/>
          <a:lstStyle/>
          <a:p>
            <a:endParaRPr lang="zh-CN" altLang="en-US"/>
          </a:p>
        </p:txBody>
      </p:sp>
      <p:sp>
        <p:nvSpPr>
          <p:cNvPr id="107" name="Oval 94"/>
          <p:cNvSpPr>
            <a:spLocks noChangeArrowheads="1"/>
          </p:cNvSpPr>
          <p:nvPr/>
        </p:nvSpPr>
        <p:spPr bwMode="auto">
          <a:xfrm>
            <a:off x="3782232" y="2344592"/>
            <a:ext cx="152374" cy="704687"/>
          </a:xfrm>
          <a:prstGeom prst="ellipse">
            <a:avLst/>
          </a:prstGeom>
          <a:solidFill>
            <a:srgbClr val="00FFFF">
              <a:alpha val="50195"/>
            </a:srgbClr>
          </a:solidFill>
          <a:ln w="9525">
            <a:solidFill>
              <a:schemeClr val="tx2"/>
            </a:solidFill>
            <a:round/>
            <a:headEnd/>
            <a:tailEnd/>
          </a:ln>
        </p:spPr>
        <p:txBody>
          <a:bodyPr wrap="none" lIns="81619" tIns="40810" rIns="81619" bIns="40810" anchor="ctr"/>
          <a:lstStyle/>
          <a:p>
            <a:endParaRPr lang="zh-CN" altLang="en-US">
              <a:ea typeface="楷体_GB2312" pitchFamily="49" charset="-122"/>
            </a:endParaRPr>
          </a:p>
        </p:txBody>
      </p:sp>
      <p:graphicFrame>
        <p:nvGraphicFramePr>
          <p:cNvPr id="108" name="Object 154"/>
          <p:cNvGraphicFramePr>
            <a:graphicFrameLocks noChangeAspect="1"/>
          </p:cNvGraphicFramePr>
          <p:nvPr/>
        </p:nvGraphicFramePr>
        <p:xfrm>
          <a:off x="5283746" y="2615992"/>
          <a:ext cx="349189" cy="348772"/>
        </p:xfrm>
        <a:graphic>
          <a:graphicData uri="http://schemas.openxmlformats.org/presentationml/2006/ole">
            <mc:AlternateContent xmlns:mc="http://schemas.openxmlformats.org/markup-compatibility/2006">
              <mc:Choice xmlns:v="urn:schemas-microsoft-com:vml" Requires="v">
                <p:oleObj name="公式" r:id="rId15" imgW="190440" imgH="279360" progId="Equation.3">
                  <p:embed/>
                </p:oleObj>
              </mc:Choice>
              <mc:Fallback>
                <p:oleObj name="公式" r:id="rId15" imgW="190440" imgH="279360" progId="Equation.3">
                  <p:embed/>
                  <p:pic>
                    <p:nvPicPr>
                      <p:cNvPr id="108" name="Object 1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3746" y="2615992"/>
                        <a:ext cx="349189" cy="348772"/>
                      </a:xfrm>
                      <a:prstGeom prst="rect">
                        <a:avLst/>
                      </a:prstGeom>
                      <a:noFill/>
                    </p:spPr>
                  </p:pic>
                </p:oleObj>
              </mc:Fallback>
            </mc:AlternateContent>
          </a:graphicData>
        </a:graphic>
      </p:graphicFrame>
      <p:sp>
        <p:nvSpPr>
          <p:cNvPr id="109" name="未知"/>
          <p:cNvSpPr>
            <a:spLocks/>
          </p:cNvSpPr>
          <p:nvPr/>
        </p:nvSpPr>
        <p:spPr bwMode="auto">
          <a:xfrm>
            <a:off x="4925033" y="2669557"/>
            <a:ext cx="76187" cy="163078"/>
          </a:xfrm>
          <a:custGeom>
            <a:avLst/>
            <a:gdLst>
              <a:gd name="T0" fmla="*/ 32173 w 45"/>
              <a:gd name="T1" fmla="*/ 0 h 252"/>
              <a:gd name="T2" fmla="*/ 76200 w 45"/>
              <a:gd name="T3" fmla="*/ 59550 h 252"/>
              <a:gd name="T4" fmla="*/ 0 w 45"/>
              <a:gd name="T5" fmla="*/ 118238 h 252"/>
              <a:gd name="T6" fmla="*/ 0 60000 65536"/>
              <a:gd name="T7" fmla="*/ 0 60000 65536"/>
              <a:gd name="T8" fmla="*/ 0 60000 65536"/>
              <a:gd name="T9" fmla="*/ 0 w 45"/>
              <a:gd name="T10" fmla="*/ 0 h 252"/>
              <a:gd name="T11" fmla="*/ 45 w 45"/>
              <a:gd name="T12" fmla="*/ 252 h 252"/>
            </a:gdLst>
            <a:ahLst/>
            <a:cxnLst>
              <a:cxn ang="T6">
                <a:pos x="T0" y="T1"/>
              </a:cxn>
              <a:cxn ang="T7">
                <a:pos x="T2" y="T3"/>
              </a:cxn>
              <a:cxn ang="T8">
                <a:pos x="T4" y="T5"/>
              </a:cxn>
            </a:cxnLst>
            <a:rect l="T9" t="T10" r="T11" b="T12"/>
            <a:pathLst>
              <a:path w="45" h="252">
                <a:moveTo>
                  <a:pt x="18" y="0"/>
                </a:moveTo>
                <a:cubicBezTo>
                  <a:pt x="22" y="21"/>
                  <a:pt x="45" y="84"/>
                  <a:pt x="42" y="126"/>
                </a:cubicBezTo>
                <a:cubicBezTo>
                  <a:pt x="39" y="168"/>
                  <a:pt x="9" y="226"/>
                  <a:pt x="0" y="252"/>
                </a:cubicBezTo>
              </a:path>
            </a:pathLst>
          </a:custGeom>
          <a:noFill/>
          <a:ln w="28575">
            <a:solidFill>
              <a:srgbClr val="FF0000"/>
            </a:solidFill>
            <a:round/>
            <a:headEnd/>
            <a:tailEnd/>
          </a:ln>
        </p:spPr>
        <p:txBody>
          <a:bodyPr wrap="none" lIns="81619" tIns="40810" rIns="81619" bIns="40810"/>
          <a:lstStyle/>
          <a:p>
            <a:endParaRPr lang="zh-CN" altLang="en-US"/>
          </a:p>
        </p:txBody>
      </p:sp>
      <p:graphicFrame>
        <p:nvGraphicFramePr>
          <p:cNvPr id="110" name="Object 155"/>
          <p:cNvGraphicFramePr>
            <a:graphicFrameLocks noChangeAspect="1"/>
          </p:cNvGraphicFramePr>
          <p:nvPr/>
        </p:nvGraphicFramePr>
        <p:xfrm>
          <a:off x="2761647" y="2092238"/>
          <a:ext cx="360299" cy="322584"/>
        </p:xfrm>
        <a:graphic>
          <a:graphicData uri="http://schemas.openxmlformats.org/presentationml/2006/ole">
            <mc:AlternateContent xmlns:mc="http://schemas.openxmlformats.org/markup-compatibility/2006">
              <mc:Choice xmlns:v="urn:schemas-microsoft-com:vml" Requires="v">
                <p:oleObj name="公式" r:id="rId17" imgW="177840" imgH="228600" progId="Equation.3">
                  <p:embed/>
                </p:oleObj>
              </mc:Choice>
              <mc:Fallback>
                <p:oleObj name="公式" r:id="rId17" imgW="177840" imgH="228600" progId="Equation.3">
                  <p:embed/>
                  <p:pic>
                    <p:nvPicPr>
                      <p:cNvPr id="110" name="Object 15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61647" y="2092238"/>
                        <a:ext cx="360299" cy="322584"/>
                      </a:xfrm>
                      <a:prstGeom prst="rect">
                        <a:avLst/>
                      </a:prstGeom>
                      <a:noFill/>
                    </p:spPr>
                  </p:pic>
                </p:oleObj>
              </mc:Fallback>
            </mc:AlternateContent>
          </a:graphicData>
        </a:graphic>
      </p:graphicFrame>
      <p:sp>
        <p:nvSpPr>
          <p:cNvPr id="111" name="Text Box 88"/>
          <p:cNvSpPr txBox="1">
            <a:spLocks noChangeArrowheads="1"/>
          </p:cNvSpPr>
          <p:nvPr/>
        </p:nvSpPr>
        <p:spPr bwMode="auto">
          <a:xfrm>
            <a:off x="6285285" y="1886307"/>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B</a:t>
            </a:r>
          </a:p>
        </p:txBody>
      </p:sp>
      <p:sp>
        <p:nvSpPr>
          <p:cNvPr id="112" name="Text Box 89"/>
          <p:cNvSpPr txBox="1">
            <a:spLocks noChangeArrowheads="1"/>
          </p:cNvSpPr>
          <p:nvPr/>
        </p:nvSpPr>
        <p:spPr bwMode="auto">
          <a:xfrm>
            <a:off x="6240843" y="2931433"/>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A</a:t>
            </a:r>
          </a:p>
        </p:txBody>
      </p:sp>
      <p:sp>
        <p:nvSpPr>
          <p:cNvPr id="113" name="Text Box 88"/>
          <p:cNvSpPr txBox="1">
            <a:spLocks noChangeArrowheads="1"/>
          </p:cNvSpPr>
          <p:nvPr/>
        </p:nvSpPr>
        <p:spPr bwMode="auto">
          <a:xfrm>
            <a:off x="6283697" y="1883926"/>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B</a:t>
            </a:r>
          </a:p>
        </p:txBody>
      </p:sp>
      <p:sp>
        <p:nvSpPr>
          <p:cNvPr id="114" name="Text Box 89"/>
          <p:cNvSpPr txBox="1">
            <a:spLocks noChangeArrowheads="1"/>
          </p:cNvSpPr>
          <p:nvPr/>
        </p:nvSpPr>
        <p:spPr bwMode="auto">
          <a:xfrm>
            <a:off x="6237668" y="2929053"/>
            <a:ext cx="344368" cy="405582"/>
          </a:xfrm>
          <a:prstGeom prst="rect">
            <a:avLst/>
          </a:prstGeom>
          <a:noFill/>
          <a:ln w="9525">
            <a:noFill/>
            <a:miter lim="800000"/>
            <a:headEnd/>
            <a:tailEnd/>
          </a:ln>
        </p:spPr>
        <p:txBody>
          <a:bodyPr wrap="none" lIns="81619" tIns="40810" rIns="81619" bIns="40810">
            <a:spAutoFit/>
          </a:bodyPr>
          <a:lstStyle/>
          <a:p>
            <a:r>
              <a:rPr lang="en-US" altLang="zh-CN" sz="2100" i="1">
                <a:ea typeface="楷体_GB2312" pitchFamily="49" charset="-122"/>
              </a:rPr>
              <a:t>A</a:t>
            </a:r>
          </a:p>
        </p:txBody>
      </p:sp>
      <p:grpSp>
        <p:nvGrpSpPr>
          <p:cNvPr id="115" name="组合 114"/>
          <p:cNvGrpSpPr>
            <a:grpSpLocks/>
          </p:cNvGrpSpPr>
          <p:nvPr/>
        </p:nvGrpSpPr>
        <p:grpSpPr bwMode="auto">
          <a:xfrm>
            <a:off x="3858419" y="2994522"/>
            <a:ext cx="2285603" cy="379721"/>
            <a:chOff x="2161705" y="3207965"/>
            <a:chExt cx="2286000" cy="506413"/>
          </a:xfrm>
        </p:grpSpPr>
        <p:sp>
          <p:nvSpPr>
            <p:cNvPr id="116" name="Line 85"/>
            <p:cNvSpPr>
              <a:spLocks noChangeShapeType="1"/>
            </p:cNvSpPr>
            <p:nvPr/>
          </p:nvSpPr>
          <p:spPr bwMode="auto">
            <a:xfrm>
              <a:off x="2161705" y="3425452"/>
              <a:ext cx="838200" cy="0"/>
            </a:xfrm>
            <a:prstGeom prst="line">
              <a:avLst/>
            </a:prstGeom>
            <a:noFill/>
            <a:ln w="12700">
              <a:solidFill>
                <a:schemeClr val="tx1"/>
              </a:solidFill>
              <a:round/>
              <a:headEnd type="triangle" w="sm" len="lg"/>
              <a:tailEnd/>
            </a:ln>
          </p:spPr>
          <p:txBody>
            <a:bodyPr wrap="none" anchor="ctr"/>
            <a:lstStyle/>
            <a:p>
              <a:endParaRPr lang="zh-CN" altLang="en-US">
                <a:solidFill>
                  <a:prstClr val="black"/>
                </a:solidFill>
              </a:endParaRPr>
            </a:p>
          </p:txBody>
        </p:sp>
        <p:graphicFrame>
          <p:nvGraphicFramePr>
            <p:cNvPr id="117" name="Object 151"/>
            <p:cNvGraphicFramePr>
              <a:graphicFrameLocks noChangeAspect="1"/>
            </p:cNvGraphicFramePr>
            <p:nvPr/>
          </p:nvGraphicFramePr>
          <p:xfrm>
            <a:off x="3076105" y="3207965"/>
            <a:ext cx="496888" cy="506413"/>
          </p:xfrm>
          <a:graphic>
            <a:graphicData uri="http://schemas.openxmlformats.org/presentationml/2006/ole">
              <mc:AlternateContent xmlns:mc="http://schemas.openxmlformats.org/markup-compatibility/2006">
                <mc:Choice xmlns:v="urn:schemas-microsoft-com:vml" Requires="v">
                  <p:oleObj r:id="rId19" imgW="216275" imgH="305330" progId="Equation.3">
                    <p:embed/>
                  </p:oleObj>
                </mc:Choice>
                <mc:Fallback>
                  <p:oleObj r:id="rId19" imgW="216275" imgH="305330" progId="Equation.3">
                    <p:embed/>
                    <p:pic>
                      <p:nvPicPr>
                        <p:cNvPr id="117" name="Object 1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76105" y="3207965"/>
                          <a:ext cx="496888"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 name="Line 90"/>
            <p:cNvSpPr>
              <a:spLocks noChangeShapeType="1"/>
            </p:cNvSpPr>
            <p:nvPr/>
          </p:nvSpPr>
          <p:spPr bwMode="auto">
            <a:xfrm flipH="1">
              <a:off x="3609505" y="3425452"/>
              <a:ext cx="838200" cy="0"/>
            </a:xfrm>
            <a:prstGeom prst="line">
              <a:avLst/>
            </a:prstGeom>
            <a:noFill/>
            <a:ln w="12700">
              <a:solidFill>
                <a:schemeClr val="tx1"/>
              </a:solidFill>
              <a:round/>
              <a:headEnd type="triangle" w="sm" len="lg"/>
              <a:tailEnd/>
            </a:ln>
          </p:spPr>
          <p:txBody>
            <a:bodyPr wrap="none" anchor="ctr"/>
            <a:lstStyle/>
            <a:p>
              <a:endParaRPr lang="zh-CN" altLang="en-US">
                <a:solidFill>
                  <a:prstClr val="black"/>
                </a:solidFill>
              </a:endParaRPr>
            </a:p>
          </p:txBody>
        </p:sp>
      </p:grpSp>
      <p:grpSp>
        <p:nvGrpSpPr>
          <p:cNvPr id="119" name="Group 109"/>
          <p:cNvGrpSpPr>
            <a:grpSpLocks/>
          </p:cNvGrpSpPr>
          <p:nvPr/>
        </p:nvGrpSpPr>
        <p:grpSpPr bwMode="auto">
          <a:xfrm>
            <a:off x="4244564" y="4922249"/>
            <a:ext cx="3702871" cy="835625"/>
            <a:chOff x="4767" y="2508"/>
            <a:chExt cx="2315" cy="663"/>
          </a:xfrm>
        </p:grpSpPr>
        <p:graphicFrame>
          <p:nvGraphicFramePr>
            <p:cNvPr id="120" name="Object 145"/>
            <p:cNvGraphicFramePr>
              <a:graphicFrameLocks noChangeAspect="1"/>
            </p:cNvGraphicFramePr>
            <p:nvPr/>
          </p:nvGraphicFramePr>
          <p:xfrm>
            <a:off x="5847" y="2508"/>
            <a:ext cx="1235" cy="663"/>
          </p:xfrm>
          <a:graphic>
            <a:graphicData uri="http://schemas.openxmlformats.org/presentationml/2006/ole">
              <mc:AlternateContent xmlns:mc="http://schemas.openxmlformats.org/markup-compatibility/2006">
                <mc:Choice xmlns:v="urn:schemas-microsoft-com:vml" Requires="v">
                  <p:oleObj name="Equation" r:id="rId21" imgW="723600" imgH="393480" progId="Equation.DSMT4">
                    <p:embed/>
                  </p:oleObj>
                </mc:Choice>
                <mc:Fallback>
                  <p:oleObj name="Equation" r:id="rId21" imgW="723600" imgH="393480" progId="Equation.DSMT4">
                    <p:embed/>
                    <p:pic>
                      <p:nvPicPr>
                        <p:cNvPr id="120" name="Object 145"/>
                        <p:cNvPicPr>
                          <a:picLocks noChangeAspect="1" noChangeArrowheads="1"/>
                        </p:cNvPicPr>
                        <p:nvPr/>
                      </p:nvPicPr>
                      <p:blipFill>
                        <a:blip r:embed="rId22"/>
                        <a:srcRect/>
                        <a:stretch>
                          <a:fillRect/>
                        </a:stretch>
                      </p:blipFill>
                      <p:spPr bwMode="auto">
                        <a:xfrm>
                          <a:off x="5847" y="2508"/>
                          <a:ext cx="1235" cy="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 name="Text Box 107"/>
            <p:cNvSpPr txBox="1">
              <a:spLocks noChangeArrowheads="1"/>
            </p:cNvSpPr>
            <p:nvPr/>
          </p:nvSpPr>
          <p:spPr bwMode="auto">
            <a:xfrm>
              <a:off x="4767" y="2684"/>
              <a:ext cx="1058" cy="366"/>
            </a:xfrm>
            <a:prstGeom prst="rect">
              <a:avLst/>
            </a:prstGeom>
            <a:noFill/>
            <a:ln w="9525">
              <a:noFill/>
              <a:miter lim="800000"/>
              <a:headEnd/>
              <a:tailEnd/>
            </a:ln>
          </p:spPr>
          <p:txBody>
            <a:bodyPr>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圆孔衍射</a:t>
              </a:r>
            </a:p>
          </p:txBody>
        </p:sp>
      </p:grpSp>
    </p:spTree>
    <p:extLst>
      <p:ext uri="{BB962C8B-B14F-4D97-AF65-F5344CB8AC3E}">
        <p14:creationId xmlns:p14="http://schemas.microsoft.com/office/powerpoint/2010/main" val="3714700763"/>
      </p:ext>
    </p:extLst>
  </p:cSld>
  <p:clrMapOvr>
    <a:masterClrMapping/>
  </p:clrMapOvr>
  <p:transition spd="slow" advClick="0" advTm="6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4"/>
          <p:cNvSpPr txBox="1"/>
          <p:nvPr/>
        </p:nvSpPr>
        <p:spPr>
          <a:xfrm>
            <a:off x="5210191" y="307592"/>
            <a:ext cx="1826142" cy="584775"/>
          </a:xfrm>
          <a:prstGeom prst="rect">
            <a:avLst/>
          </a:prstGeom>
          <a:noFill/>
        </p:spPr>
        <p:txBody>
          <a:bodyPr wrap="none" rtlCol="0">
            <a:spAutoFit/>
          </a:bodyPr>
          <a:lstStyle/>
          <a:p>
            <a:pPr algn="ctr"/>
            <a:r>
              <a:rPr lang="zh-CN" altLang="en-US" sz="3200">
                <a:solidFill>
                  <a:schemeClr val="tx2"/>
                </a:solidFill>
                <a:latin typeface="微软雅黑" panose="020B0503020204020204" pitchFamily="34" charset="-122"/>
                <a:ea typeface="微软雅黑" panose="020B0503020204020204" pitchFamily="34" charset="-122"/>
              </a:rPr>
              <a:t>瑞利判据</a:t>
            </a:r>
            <a:endParaRPr lang="id-ID" sz="3200" dirty="0">
              <a:solidFill>
                <a:schemeClr val="tx2"/>
              </a:solidFill>
              <a:latin typeface="微软雅黑" panose="020B0503020204020204" pitchFamily="34" charset="-122"/>
              <a:ea typeface="微软雅黑" panose="020B0503020204020204" pitchFamily="34" charset="-122"/>
            </a:endParaRPr>
          </a:p>
        </p:txBody>
      </p:sp>
      <p:sp>
        <p:nvSpPr>
          <p:cNvPr id="12" name="Title 20"/>
          <p:cNvSpPr txBox="1">
            <a:spLocks/>
          </p:cNvSpPr>
          <p:nvPr/>
        </p:nvSpPr>
        <p:spPr>
          <a:xfrm>
            <a:off x="7135046" y="1481597"/>
            <a:ext cx="3513249" cy="1424531"/>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800" dirty="0">
                <a:solidFill>
                  <a:schemeClr val="tx2"/>
                </a:solidFill>
                <a:latin typeface="微软雅黑" panose="020B0503020204020204" pitchFamily="34" charset="-122"/>
                <a:ea typeface="微软雅黑" panose="020B0503020204020204" pitchFamily="34" charset="-122"/>
              </a:rPr>
              <a:t>天上的星星经过望远镜所成的像，并不是一个点，而是一个光斑，有两颗星星亮度大致相同，相隔很近。</a:t>
            </a:r>
            <a:endParaRPr lang="en-US" sz="1800" dirty="0">
              <a:solidFill>
                <a:schemeClr val="tx2"/>
              </a:solidFill>
              <a:latin typeface="微软雅黑" panose="020B0503020204020204" pitchFamily="34" charset="-122"/>
              <a:ea typeface="微软雅黑" panose="020B0503020204020204" pitchFamily="34" charset="-122"/>
              <a:cs typeface="Lato Light"/>
            </a:endParaRPr>
          </a:p>
        </p:txBody>
      </p:sp>
      <p:sp>
        <p:nvSpPr>
          <p:cNvPr id="21" name="Rounded Rectangle 13"/>
          <p:cNvSpPr/>
          <p:nvPr/>
        </p:nvSpPr>
        <p:spPr>
          <a:xfrm>
            <a:off x="6475033" y="1907584"/>
            <a:ext cx="546047" cy="5461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3" dirty="0">
              <a:solidFill>
                <a:schemeClr val="tx2"/>
              </a:solidFill>
              <a:latin typeface="微软雅黑" panose="020B0503020204020204" pitchFamily="34" charset="-122"/>
              <a:ea typeface="微软雅黑" panose="020B0503020204020204" pitchFamily="34" charset="-122"/>
            </a:endParaRPr>
          </a:p>
        </p:txBody>
      </p:sp>
      <p:sp>
        <p:nvSpPr>
          <p:cNvPr id="22" name="AutoShape 114"/>
          <p:cNvSpPr>
            <a:spLocks noChangeAspect="1"/>
          </p:cNvSpPr>
          <p:nvPr/>
        </p:nvSpPr>
        <p:spPr bwMode="auto">
          <a:xfrm>
            <a:off x="6559487" y="1983939"/>
            <a:ext cx="377132" cy="37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50789" tIns="50789" rIns="50789" bIns="50789" anchor="ctr"/>
          <a:lstStyle/>
          <a:p>
            <a:pPr defTabSz="457087">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to Regular"/>
              <a:sym typeface="Gill Sans" charset="0"/>
            </a:endParaRPr>
          </a:p>
        </p:txBody>
      </p:sp>
      <p:sp>
        <p:nvSpPr>
          <p:cNvPr id="27" name="Right Arrow 1"/>
          <p:cNvSpPr/>
          <p:nvPr/>
        </p:nvSpPr>
        <p:spPr>
          <a:xfrm rot="9014793">
            <a:off x="5128281" y="2068635"/>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10" y="2569756"/>
            <a:ext cx="4057650" cy="2647950"/>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703" y="3074797"/>
            <a:ext cx="4805271" cy="2978268"/>
          </a:xfrm>
          <a:prstGeom prst="rect">
            <a:avLst/>
          </a:prstGeom>
        </p:spPr>
      </p:pic>
      <p:grpSp>
        <p:nvGrpSpPr>
          <p:cNvPr id="9" name="Group 109">
            <a:extLst>
              <a:ext uri="{FF2B5EF4-FFF2-40B4-BE49-F238E27FC236}">
                <a16:creationId xmlns:a16="http://schemas.microsoft.com/office/drawing/2014/main" id="{696E93A1-1127-4768-A942-BB3731805712}"/>
              </a:ext>
            </a:extLst>
          </p:cNvPr>
          <p:cNvGrpSpPr>
            <a:grpSpLocks/>
          </p:cNvGrpSpPr>
          <p:nvPr/>
        </p:nvGrpSpPr>
        <p:grpSpPr bwMode="auto">
          <a:xfrm>
            <a:off x="272331" y="182166"/>
            <a:ext cx="3702871" cy="835625"/>
            <a:chOff x="4767" y="2508"/>
            <a:chExt cx="2315" cy="663"/>
          </a:xfrm>
        </p:grpSpPr>
        <p:graphicFrame>
          <p:nvGraphicFramePr>
            <p:cNvPr id="10" name="Object 145">
              <a:extLst>
                <a:ext uri="{FF2B5EF4-FFF2-40B4-BE49-F238E27FC236}">
                  <a16:creationId xmlns:a16="http://schemas.microsoft.com/office/drawing/2014/main" id="{C846C784-B623-40CD-AEC6-7BF902D631B3}"/>
                </a:ext>
              </a:extLst>
            </p:cNvPr>
            <p:cNvGraphicFramePr>
              <a:graphicFrameLocks noChangeAspect="1"/>
            </p:cNvGraphicFramePr>
            <p:nvPr/>
          </p:nvGraphicFramePr>
          <p:xfrm>
            <a:off x="5847" y="2508"/>
            <a:ext cx="1235" cy="663"/>
          </p:xfrm>
          <a:graphic>
            <a:graphicData uri="http://schemas.openxmlformats.org/presentationml/2006/ole">
              <mc:AlternateContent xmlns:mc="http://schemas.openxmlformats.org/markup-compatibility/2006">
                <mc:Choice xmlns:v="urn:schemas-microsoft-com:vml" Requires="v">
                  <p:oleObj name="Equation" r:id="rId5" imgW="723600" imgH="393480" progId="Equation.DSMT4">
                    <p:embed/>
                  </p:oleObj>
                </mc:Choice>
                <mc:Fallback>
                  <p:oleObj name="Equation" r:id="rId5" imgW="723600" imgH="393480" progId="Equation.DSMT4">
                    <p:embed/>
                    <p:pic>
                      <p:nvPicPr>
                        <p:cNvPr id="120" name="Object 145"/>
                        <p:cNvPicPr>
                          <a:picLocks noChangeAspect="1" noChangeArrowheads="1"/>
                        </p:cNvPicPr>
                        <p:nvPr/>
                      </p:nvPicPr>
                      <p:blipFill>
                        <a:blip r:embed="rId6"/>
                        <a:srcRect/>
                        <a:stretch>
                          <a:fillRect/>
                        </a:stretch>
                      </p:blipFill>
                      <p:spPr bwMode="auto">
                        <a:xfrm>
                          <a:off x="5847" y="2508"/>
                          <a:ext cx="1235" cy="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07">
              <a:extLst>
                <a:ext uri="{FF2B5EF4-FFF2-40B4-BE49-F238E27FC236}">
                  <a16:creationId xmlns:a16="http://schemas.microsoft.com/office/drawing/2014/main" id="{72416479-C5A0-478D-B998-966EEC299CD5}"/>
                </a:ext>
              </a:extLst>
            </p:cNvPr>
            <p:cNvSpPr txBox="1">
              <a:spLocks noChangeArrowheads="1"/>
            </p:cNvSpPr>
            <p:nvPr/>
          </p:nvSpPr>
          <p:spPr bwMode="auto">
            <a:xfrm>
              <a:off x="4767" y="2684"/>
              <a:ext cx="1058" cy="366"/>
            </a:xfrm>
            <a:prstGeom prst="rect">
              <a:avLst/>
            </a:prstGeom>
            <a:noFill/>
            <a:ln w="9525">
              <a:noFill/>
              <a:miter lim="800000"/>
              <a:headEnd/>
              <a:tailEnd/>
            </a:ln>
          </p:spPr>
          <p:txBody>
            <a:bodyPr>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圆孔衍射</a:t>
              </a:r>
            </a:p>
          </p:txBody>
        </p:sp>
      </p:grpSp>
    </p:spTree>
    <p:extLst>
      <p:ext uri="{BB962C8B-B14F-4D97-AF65-F5344CB8AC3E}">
        <p14:creationId xmlns:p14="http://schemas.microsoft.com/office/powerpoint/2010/main" val="968342175"/>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1000"/>
                            </p:stCondLst>
                            <p:childTnLst>
                              <p:par>
                                <p:cTn id="24" presetID="22" presetClass="entr" presetSubtype="2"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right)">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21" grpId="0" animBg="1"/>
      <p:bldP spid="22"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9"/>
          <p:cNvSpPr/>
          <p:nvPr/>
        </p:nvSpPr>
        <p:spPr>
          <a:xfrm>
            <a:off x="6395046" y="1939714"/>
            <a:ext cx="569656" cy="5356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3" dirty="0">
              <a:solidFill>
                <a:schemeClr val="tx2"/>
              </a:solidFill>
              <a:latin typeface="微软雅黑" panose="020B0503020204020204" pitchFamily="34" charset="-122"/>
              <a:ea typeface="微软雅黑" panose="020B0503020204020204" pitchFamily="34" charset="-122"/>
            </a:endParaRPr>
          </a:p>
        </p:txBody>
      </p:sp>
      <p:sp>
        <p:nvSpPr>
          <p:cNvPr id="5" name="AutoShape 19"/>
          <p:cNvSpPr>
            <a:spLocks noChangeAspect="1"/>
          </p:cNvSpPr>
          <p:nvPr/>
        </p:nvSpPr>
        <p:spPr bwMode="auto">
          <a:xfrm>
            <a:off x="6509691" y="2054390"/>
            <a:ext cx="340367" cy="29164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50789" tIns="50789" rIns="50789" bIns="50789" anchor="ctr"/>
          <a:lstStyle/>
          <a:p>
            <a:pPr defTabSz="457087">
              <a:defRPr/>
            </a:pPr>
            <a:endParaRPr lang="es-ES" sz="360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Lato Regular"/>
              <a:sym typeface="Gill Sans" charset="0"/>
            </a:endParaRPr>
          </a:p>
        </p:txBody>
      </p:sp>
      <p:sp>
        <p:nvSpPr>
          <p:cNvPr id="10" name="TextBox 24"/>
          <p:cNvSpPr txBox="1"/>
          <p:nvPr/>
        </p:nvSpPr>
        <p:spPr>
          <a:xfrm>
            <a:off x="5210191" y="307592"/>
            <a:ext cx="1826142" cy="584775"/>
          </a:xfrm>
          <a:prstGeom prst="rect">
            <a:avLst/>
          </a:prstGeom>
          <a:noFill/>
        </p:spPr>
        <p:txBody>
          <a:bodyPr wrap="none" rtlCol="0">
            <a:spAutoFit/>
          </a:bodyPr>
          <a:lstStyle/>
          <a:p>
            <a:pPr algn="ctr"/>
            <a:r>
              <a:rPr lang="zh-CN" altLang="en-US" sz="3200">
                <a:solidFill>
                  <a:schemeClr val="tx2"/>
                </a:solidFill>
                <a:latin typeface="微软雅黑" panose="020B0503020204020204" pitchFamily="34" charset="-122"/>
                <a:ea typeface="微软雅黑" panose="020B0503020204020204" pitchFamily="34" charset="-122"/>
              </a:rPr>
              <a:t>瑞利判据</a:t>
            </a:r>
            <a:endParaRPr lang="id-ID" sz="3200" dirty="0">
              <a:solidFill>
                <a:schemeClr val="tx2"/>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10" y="2569756"/>
            <a:ext cx="4057650" cy="2647950"/>
          </a:xfrm>
          <a:prstGeom prst="rect">
            <a:avLst/>
          </a:prstGeom>
        </p:spPr>
      </p:pic>
      <p:sp>
        <p:nvSpPr>
          <p:cNvPr id="12" name="Title 20"/>
          <p:cNvSpPr txBox="1">
            <a:spLocks/>
          </p:cNvSpPr>
          <p:nvPr/>
        </p:nvSpPr>
        <p:spPr>
          <a:xfrm>
            <a:off x="7135046" y="1813996"/>
            <a:ext cx="3513249" cy="759734"/>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800">
                <a:solidFill>
                  <a:schemeClr val="tx2"/>
                </a:solidFill>
                <a:latin typeface="微软雅黑" panose="020B0503020204020204" pitchFamily="34" charset="-122"/>
                <a:ea typeface="微软雅黑" panose="020B0503020204020204" pitchFamily="34" charset="-122"/>
              </a:rPr>
              <a:t>所成的像如果很少或者没有重叠，很容易的分辨这是两颗星。</a:t>
            </a:r>
            <a:endParaRPr lang="en-US" altLang="zh-CN" sz="1800">
              <a:solidFill>
                <a:schemeClr val="tx2"/>
              </a:solidFill>
              <a:latin typeface="微软雅黑" panose="020B0503020204020204" pitchFamily="34" charset="-122"/>
              <a:ea typeface="微软雅黑" panose="020B0503020204020204" pitchFamily="34" charset="-122"/>
              <a:cs typeface="Lato Light"/>
            </a:endParaRPr>
          </a:p>
        </p:txBody>
      </p:sp>
      <p:sp>
        <p:nvSpPr>
          <p:cNvPr id="15" name="Right Arrow 1"/>
          <p:cNvSpPr/>
          <p:nvPr/>
        </p:nvSpPr>
        <p:spPr>
          <a:xfrm rot="9014793">
            <a:off x="5128281" y="2068635"/>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b="33666"/>
          <a:stretch/>
        </p:blipFill>
        <p:spPr>
          <a:xfrm>
            <a:off x="6850058" y="2998442"/>
            <a:ext cx="3157478" cy="3277847"/>
          </a:xfrm>
          <a:prstGeom prst="rect">
            <a:avLst/>
          </a:prstGeom>
        </p:spPr>
      </p:pic>
      <p:grpSp>
        <p:nvGrpSpPr>
          <p:cNvPr id="9" name="Group 109">
            <a:extLst>
              <a:ext uri="{FF2B5EF4-FFF2-40B4-BE49-F238E27FC236}">
                <a16:creationId xmlns:a16="http://schemas.microsoft.com/office/drawing/2014/main" id="{E0EE0956-9AAD-4853-8BF0-0EF6BA74D466}"/>
              </a:ext>
            </a:extLst>
          </p:cNvPr>
          <p:cNvGrpSpPr>
            <a:grpSpLocks/>
          </p:cNvGrpSpPr>
          <p:nvPr/>
        </p:nvGrpSpPr>
        <p:grpSpPr bwMode="auto">
          <a:xfrm>
            <a:off x="105183" y="307592"/>
            <a:ext cx="3702871" cy="835625"/>
            <a:chOff x="4767" y="2508"/>
            <a:chExt cx="2315" cy="663"/>
          </a:xfrm>
        </p:grpSpPr>
        <p:graphicFrame>
          <p:nvGraphicFramePr>
            <p:cNvPr id="13" name="Object 145">
              <a:extLst>
                <a:ext uri="{FF2B5EF4-FFF2-40B4-BE49-F238E27FC236}">
                  <a16:creationId xmlns:a16="http://schemas.microsoft.com/office/drawing/2014/main" id="{1B1F52A7-7AD4-4188-9FDE-9DA46EF0D786}"/>
                </a:ext>
              </a:extLst>
            </p:cNvPr>
            <p:cNvGraphicFramePr>
              <a:graphicFrameLocks noChangeAspect="1"/>
            </p:cNvGraphicFramePr>
            <p:nvPr/>
          </p:nvGraphicFramePr>
          <p:xfrm>
            <a:off x="5847" y="2508"/>
            <a:ext cx="1235" cy="663"/>
          </p:xfrm>
          <a:graphic>
            <a:graphicData uri="http://schemas.openxmlformats.org/presentationml/2006/ole">
              <mc:AlternateContent xmlns:mc="http://schemas.openxmlformats.org/markup-compatibility/2006">
                <mc:Choice xmlns:v="urn:schemas-microsoft-com:vml" Requires="v">
                  <p:oleObj name="Equation" r:id="rId4" imgW="723600" imgH="393480" progId="Equation.DSMT4">
                    <p:embed/>
                  </p:oleObj>
                </mc:Choice>
                <mc:Fallback>
                  <p:oleObj name="Equation" r:id="rId4" imgW="723600" imgH="393480" progId="Equation.DSMT4">
                    <p:embed/>
                    <p:pic>
                      <p:nvPicPr>
                        <p:cNvPr id="120" name="Object 145"/>
                        <p:cNvPicPr>
                          <a:picLocks noChangeAspect="1" noChangeArrowheads="1"/>
                        </p:cNvPicPr>
                        <p:nvPr/>
                      </p:nvPicPr>
                      <p:blipFill>
                        <a:blip r:embed="rId5"/>
                        <a:srcRect/>
                        <a:stretch>
                          <a:fillRect/>
                        </a:stretch>
                      </p:blipFill>
                      <p:spPr bwMode="auto">
                        <a:xfrm>
                          <a:off x="5847" y="2508"/>
                          <a:ext cx="1235" cy="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107">
              <a:extLst>
                <a:ext uri="{FF2B5EF4-FFF2-40B4-BE49-F238E27FC236}">
                  <a16:creationId xmlns:a16="http://schemas.microsoft.com/office/drawing/2014/main" id="{A5D561AF-5A50-433F-95C5-FDCB7DDD0881}"/>
                </a:ext>
              </a:extLst>
            </p:cNvPr>
            <p:cNvSpPr txBox="1">
              <a:spLocks noChangeArrowheads="1"/>
            </p:cNvSpPr>
            <p:nvPr/>
          </p:nvSpPr>
          <p:spPr bwMode="auto">
            <a:xfrm>
              <a:off x="4767" y="2684"/>
              <a:ext cx="1058" cy="366"/>
            </a:xfrm>
            <a:prstGeom prst="rect">
              <a:avLst/>
            </a:prstGeom>
            <a:noFill/>
            <a:ln w="9525">
              <a:noFill/>
              <a:miter lim="800000"/>
              <a:headEnd/>
              <a:tailEnd/>
            </a:ln>
          </p:spPr>
          <p:txBody>
            <a:bodyPr>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圆孔衍射</a:t>
              </a:r>
            </a:p>
          </p:txBody>
        </p:sp>
      </p:grpSp>
    </p:spTree>
    <p:extLst>
      <p:ext uri="{BB962C8B-B14F-4D97-AF65-F5344CB8AC3E}">
        <p14:creationId xmlns:p14="http://schemas.microsoft.com/office/powerpoint/2010/main" val="33069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12"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2"/>
          <p:cNvSpPr/>
          <p:nvPr/>
        </p:nvSpPr>
        <p:spPr>
          <a:xfrm>
            <a:off x="6565390" y="1940450"/>
            <a:ext cx="569656" cy="5698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1" rIns="91423" bIns="45711" rtlCol="0" anchor="ctr"/>
          <a:lstStyle/>
          <a:p>
            <a:pPr algn="ctr"/>
            <a:endParaRPr lang="id-ID" sz="933" dirty="0">
              <a:solidFill>
                <a:schemeClr val="tx2"/>
              </a:solidFill>
              <a:latin typeface="微软雅黑" panose="020B0503020204020204" pitchFamily="34" charset="-122"/>
              <a:ea typeface="微软雅黑" panose="020B0503020204020204" pitchFamily="34" charset="-122"/>
            </a:endParaRPr>
          </a:p>
        </p:txBody>
      </p:sp>
      <p:sp>
        <p:nvSpPr>
          <p:cNvPr id="4" name="AutoShape 122"/>
          <p:cNvSpPr>
            <a:spLocks noChangeAspect="1"/>
          </p:cNvSpPr>
          <p:nvPr/>
        </p:nvSpPr>
        <p:spPr bwMode="auto">
          <a:xfrm>
            <a:off x="6684375" y="2043492"/>
            <a:ext cx="342049" cy="376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p:spPr>
        <p:txBody>
          <a:bodyPr lIns="50789" tIns="50789" rIns="50789" bIns="50789" anchor="ctr"/>
          <a:lstStyle/>
          <a:p>
            <a:pPr defTabSz="457087">
              <a:defRPr/>
            </a:pPr>
            <a:endParaRPr lang="es-ES" sz="3600" dirty="0">
              <a:solidFill>
                <a:srgbClr val="44CEB9"/>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Gill Sans" charset="0"/>
              <a:sym typeface="Gill Sans" charset="0"/>
            </a:endParaRPr>
          </a:p>
        </p:txBody>
      </p:sp>
      <p:sp>
        <p:nvSpPr>
          <p:cNvPr id="6" name="TextBox 24"/>
          <p:cNvSpPr txBox="1"/>
          <p:nvPr/>
        </p:nvSpPr>
        <p:spPr>
          <a:xfrm>
            <a:off x="5210191" y="307592"/>
            <a:ext cx="1826142" cy="584775"/>
          </a:xfrm>
          <a:prstGeom prst="rect">
            <a:avLst/>
          </a:prstGeom>
          <a:noFill/>
        </p:spPr>
        <p:txBody>
          <a:bodyPr wrap="none" rtlCol="0">
            <a:spAutoFit/>
          </a:bodyPr>
          <a:lstStyle/>
          <a:p>
            <a:pPr algn="ctr"/>
            <a:r>
              <a:rPr lang="zh-CN" altLang="en-US" sz="3200">
                <a:solidFill>
                  <a:schemeClr val="tx2"/>
                </a:solidFill>
                <a:latin typeface="微软雅黑" panose="020B0503020204020204" pitchFamily="34" charset="-122"/>
                <a:ea typeface="微软雅黑" panose="020B0503020204020204" pitchFamily="34" charset="-122"/>
              </a:rPr>
              <a:t>瑞利判据</a:t>
            </a:r>
            <a:endParaRPr lang="id-ID" sz="3200" dirty="0">
              <a:solidFill>
                <a:schemeClr val="tx2"/>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10" y="2569756"/>
            <a:ext cx="4057650" cy="2647950"/>
          </a:xfrm>
          <a:prstGeom prst="rect">
            <a:avLst/>
          </a:prstGeom>
        </p:spPr>
      </p:pic>
      <p:sp>
        <p:nvSpPr>
          <p:cNvPr id="8" name="Title 20"/>
          <p:cNvSpPr txBox="1">
            <a:spLocks/>
          </p:cNvSpPr>
          <p:nvPr/>
        </p:nvSpPr>
        <p:spPr>
          <a:xfrm>
            <a:off x="7135046" y="1813995"/>
            <a:ext cx="3513249" cy="759734"/>
          </a:xfrm>
          <a:prstGeom prst="rect">
            <a:avLst/>
          </a:prstGeom>
        </p:spPr>
        <p:txBody>
          <a:bodyPr vert="horz" wrap="square" lIns="121893" tIns="60947" rIns="121893" bIns="60947"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20000"/>
              </a:lnSpc>
            </a:pPr>
            <a:r>
              <a:rPr lang="zh-CN" altLang="en-US" sz="1800">
                <a:solidFill>
                  <a:schemeClr val="tx2"/>
                </a:solidFill>
                <a:latin typeface="微软雅黑" panose="020B0503020204020204" pitchFamily="34" charset="-122"/>
                <a:ea typeface="微软雅黑" panose="020B0503020204020204" pitchFamily="34" charset="-122"/>
              </a:rPr>
              <a:t>但是，如果重叠部分很多，糊在一起了，那就很难判断了。</a:t>
            </a:r>
            <a:endParaRPr lang="en-US" altLang="zh-CN" sz="1800" dirty="0">
              <a:solidFill>
                <a:schemeClr val="tx2"/>
              </a:solidFill>
              <a:latin typeface="微软雅黑" panose="020B0503020204020204" pitchFamily="34" charset="-122"/>
              <a:ea typeface="微软雅黑" panose="020B0503020204020204" pitchFamily="34" charset="-122"/>
              <a:cs typeface="Lato Light"/>
            </a:endParaRPr>
          </a:p>
        </p:txBody>
      </p:sp>
      <p:sp>
        <p:nvSpPr>
          <p:cNvPr id="11" name="Right Arrow 1"/>
          <p:cNvSpPr/>
          <p:nvPr/>
        </p:nvSpPr>
        <p:spPr>
          <a:xfrm rot="9014793">
            <a:off x="5128281" y="2068635"/>
            <a:ext cx="978408" cy="735511"/>
          </a:xfrm>
          <a:prstGeom prst="rightArrow">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67475"/>
          <a:stretch/>
        </p:blipFill>
        <p:spPr>
          <a:xfrm>
            <a:off x="6266186" y="3429000"/>
            <a:ext cx="4382109" cy="2230582"/>
          </a:xfrm>
          <a:prstGeom prst="rect">
            <a:avLst/>
          </a:prstGeom>
        </p:spPr>
      </p:pic>
      <p:grpSp>
        <p:nvGrpSpPr>
          <p:cNvPr id="9" name="Group 109">
            <a:extLst>
              <a:ext uri="{FF2B5EF4-FFF2-40B4-BE49-F238E27FC236}">
                <a16:creationId xmlns:a16="http://schemas.microsoft.com/office/drawing/2014/main" id="{24451C3C-ADBF-414A-B821-6EDCD6208CAD}"/>
              </a:ext>
            </a:extLst>
          </p:cNvPr>
          <p:cNvGrpSpPr>
            <a:grpSpLocks/>
          </p:cNvGrpSpPr>
          <p:nvPr/>
        </p:nvGrpSpPr>
        <p:grpSpPr bwMode="auto">
          <a:xfrm>
            <a:off x="52515" y="56742"/>
            <a:ext cx="3702871" cy="835625"/>
            <a:chOff x="4767" y="2508"/>
            <a:chExt cx="2315" cy="663"/>
          </a:xfrm>
        </p:grpSpPr>
        <p:graphicFrame>
          <p:nvGraphicFramePr>
            <p:cNvPr id="10" name="Object 145">
              <a:extLst>
                <a:ext uri="{FF2B5EF4-FFF2-40B4-BE49-F238E27FC236}">
                  <a16:creationId xmlns:a16="http://schemas.microsoft.com/office/drawing/2014/main" id="{EC80D97C-CBCA-4D49-8DFB-1EE735B5C9DE}"/>
                </a:ext>
              </a:extLst>
            </p:cNvPr>
            <p:cNvGraphicFramePr>
              <a:graphicFrameLocks noChangeAspect="1"/>
            </p:cNvGraphicFramePr>
            <p:nvPr/>
          </p:nvGraphicFramePr>
          <p:xfrm>
            <a:off x="5847" y="2508"/>
            <a:ext cx="1235" cy="663"/>
          </p:xfrm>
          <a:graphic>
            <a:graphicData uri="http://schemas.openxmlformats.org/presentationml/2006/ole">
              <mc:AlternateContent xmlns:mc="http://schemas.openxmlformats.org/markup-compatibility/2006">
                <mc:Choice xmlns:v="urn:schemas-microsoft-com:vml" Requires="v">
                  <p:oleObj name="Equation" r:id="rId4" imgW="723600" imgH="393480" progId="Equation.DSMT4">
                    <p:embed/>
                  </p:oleObj>
                </mc:Choice>
                <mc:Fallback>
                  <p:oleObj name="Equation" r:id="rId4" imgW="723600" imgH="393480" progId="Equation.DSMT4">
                    <p:embed/>
                    <p:pic>
                      <p:nvPicPr>
                        <p:cNvPr id="120" name="Object 145"/>
                        <p:cNvPicPr>
                          <a:picLocks noChangeAspect="1" noChangeArrowheads="1"/>
                        </p:cNvPicPr>
                        <p:nvPr/>
                      </p:nvPicPr>
                      <p:blipFill>
                        <a:blip r:embed="rId5"/>
                        <a:srcRect/>
                        <a:stretch>
                          <a:fillRect/>
                        </a:stretch>
                      </p:blipFill>
                      <p:spPr bwMode="auto">
                        <a:xfrm>
                          <a:off x="5847" y="2508"/>
                          <a:ext cx="1235" cy="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107">
              <a:extLst>
                <a:ext uri="{FF2B5EF4-FFF2-40B4-BE49-F238E27FC236}">
                  <a16:creationId xmlns:a16="http://schemas.microsoft.com/office/drawing/2014/main" id="{3067444F-1938-4A7C-9E54-334DC2067847}"/>
                </a:ext>
              </a:extLst>
            </p:cNvPr>
            <p:cNvSpPr txBox="1">
              <a:spLocks noChangeArrowheads="1"/>
            </p:cNvSpPr>
            <p:nvPr/>
          </p:nvSpPr>
          <p:spPr bwMode="auto">
            <a:xfrm>
              <a:off x="4767" y="2684"/>
              <a:ext cx="1058" cy="366"/>
            </a:xfrm>
            <a:prstGeom prst="rect">
              <a:avLst/>
            </a:prstGeom>
            <a:noFill/>
            <a:ln w="9525">
              <a:noFill/>
              <a:miter lim="800000"/>
              <a:headEnd/>
              <a:tailEnd/>
            </a:ln>
          </p:spPr>
          <p:txBody>
            <a:bodyPr>
              <a:spAutoFit/>
            </a:bodyPr>
            <a:lstStyle/>
            <a:p>
              <a:pPr algn="ctr"/>
              <a:r>
                <a:rPr lang="zh-CN" altLang="en-US" sz="2400" dirty="0">
                  <a:solidFill>
                    <a:schemeClr val="tx2"/>
                  </a:solidFill>
                  <a:latin typeface="微软雅黑" panose="020B0503020204020204" pitchFamily="34" charset="-122"/>
                  <a:ea typeface="微软雅黑" panose="020B0503020204020204" pitchFamily="34" charset="-122"/>
                </a:rPr>
                <a:t>圆孔衍射</a:t>
              </a:r>
            </a:p>
          </p:txBody>
        </p:sp>
      </p:grpSp>
    </p:spTree>
    <p:extLst>
      <p:ext uri="{BB962C8B-B14F-4D97-AF65-F5344CB8AC3E}">
        <p14:creationId xmlns:p14="http://schemas.microsoft.com/office/powerpoint/2010/main" val="36815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500"/>
                            </p:stCondLst>
                            <p:childTnLst>
                              <p:par>
                                <p:cTn id="23" presetID="22" presetClass="entr" presetSubtype="2"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6BF5269-A7B0-4747-BB5E-9EED26BAFABC"/>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CBNe0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gTXt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BNe0h+HbVmtwIAAFAKAAAhAAAAdW5pdmVyc2FsL2ZsYXNoX3NraW5fc2V0dGluZ3MueG1slVZtb9owEP6+X4HYd9K90kkpEqVMqtSt1Vr1u5MciYVjR7ZDx7+fz7EbGwhknCrhu+fxvfjuaKq2lC8+TCZpLpiQz6A15aVCjddNaHEzzVqtBZ/lgmvgesaFrAmbLj7+tJ80schLLLEDOZazITn0bub2M4bifHybowwRclE3hO8fRClmGcm3pRQtLy6GVu0bkIzyrUFe/Ziv1oMOGFX6XkMdxbS+RhlHaSQoBRjS9zXKRRYjGTDv6cp+RnJ6V+ezP6DtqKLa0pafUIZoDSkhLvL1EmUYz83t8avMUc4TNPzVBvrlM8oglJE9yPjyu68ogwzRtM3/9EgjRYkFjTnnH/GdwwQpzPhhVFcoFwmYEDq6+AquPDbXuwDkvoZzn+K4SsGesK4HCwEfPWOw0LKFNPGnzqYq8fbYajMfsNgQpgwgVPWgJxP0E2mVvybW9bg/8EZ5EYCcoke8CtbWsOriDYCxvsevVrd2VYTxveuCACXsnDKIsFf2yN+mrEfIQNkjnxkt4JGz/RH80NJx/BPfEveY56tvrMCJOfp6+ZO3oqcHHFwVuHYKj6lFAQuF4bzQGvDV0sTqupCSo5hSTna0JJoK/gtx2d4mo9LkwOA67XRfpZpqBqfazcZolnT4XvYcd6Ozxu3Y/Sj0yXXniTY7/GZKtCZ5VZsfJTWdOJ4ZElOYaXKagVvSwEHe840YyamJ3IJ8EYKN9cKFhhBrMxsCi26yhuBpEpQgTU4XOXWXnKo+b+sM5No8GgXfNbGuw1W0rJj5068U3qCICQPGjqkrcx0n9L0pA4XrACAyr3zLdofOUrdMUwY78IMfKGzCQ5mlyrToULct9QNsdNhvTjOqId2e6BslxMWGE4RXE5eIN05oGNHzmmTKZhaNvd/A/c3RTvarDFsv3GL27DoputjYjytolPif5D9QSwMEFAACAAgAIE17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IE17SP7ZBl2gAQAALQYAAB8AAAB1bml2ZXJzYWwvaHRtbF9za2luX3NldHRpbmdzLmpzjZRNb8IwDIbv/Ioqu06IfcJ2Q4NJSBwmjdu0QyimVKRxlIQOhvjvq8NX06aD+NK8ffo6duVsW1GxWMyi12jrnt3+w987DUizegW3vi4a9Ix0ZkQ6g0magUglsAqSHz89ybszETJm0plON59ka0p+DOnNnAtTxlXAQgc0E9DygPYT0NahxL9eZYeq9hWV2jxdWYuyHaO0IG1bos64Y9jNu1vlAisw5qAvoHMeg2fadauJPDs+dSnKXIyZ4nIzxgTbUx4vE40rOWvKv9go0MUPX+6Bzkv3bejZidTYkYWsmnjYo2gmlQZj4JD3eUgRhAWfgij5dtz6B/WM6wVV6Dw1qT3S/TuKMq14ArUu9foUPiYLr1o3uxR1zsLa7omHewqPEHwDumY1eKTwQFQrdcUPVBoT6kgNrff8hArks1Qmh9QdiiBHhyXbpu6dC3XHHzBvhLAyQovARGZNF8cVU2+Dg2sqWcehmRchMZQXA5oKfZyfRO80tnqN0P4rYtxaHi+y4nYobkbqOJjiGfRIzpGEjOsl6AmiKOr5vnTyavLW7g9QSwMEFAACAAgAO06d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O06dSAzStqxuAAAAbgAAABwAAAB1bml2ZXJzYWwvbG9jYWxfc2V0dGluZ3MueG1ss7GvyM1RKEstKs7Mz7NVMtQzUFJIzUvOT8nMS7dVCg1x07VQUiguScxLSczJz0u1VcrLV1Kwt+OyyclPTswJTi0pASosVijISaxMLQpJzQUySlL9EnOBKp+2rnjZvEJBV+HJ/nXPpuxU0rfjAg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O06dSD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A7Tp1Ih0o7lkIPAAAaJAAAFwAAAHVuaXZlcnNhbC91bml2ZXJzYWwucG5n7Vr5W9LZ/sdqxqZcxqZyF0unuVOOS163EilzoymbLHOslBozU8IlQSNF6jZZkxbpNJormaWYW0qKQkKON5nGhUrAEj8uWRIgmBIgoHI/0J078zzf73P/gPv4A8v7/Tqfc17nnPd5L+f5/PRdaLDxKqtVEAjEGBESEAaBrEBAIMuTVn4KajZQf3wH/hikhgX7Qxr6bYSgsCJu596dEEgTcfX88U9A+bPkkMhUCMSkS/cxYCWRT0AgDo2IgJ0Hz0ZLgNFaX6wta2Z6lAN9Bn2GHgvEfDESyPll1SeXLp0yr/C3/zQs2vLSWiBkxbn9xy/cvmK/RnTtyxXCsnvr+OIOeRM7nTG9gO2PZI66C9zej5VS3CkUd3pGf29qnHJ4aE9XMBT/EDfdofScfiTr51knPTIACT2wqsQd1JJNtpqSgvKZ829dJL2gFoIKh50w4ofMdhpCH36xDFTURWHz0I6quQki/zNdg8SrIgeqCOYNhIDC+ZI76t/qqSPnam11YPKBg9B27jVds7b4gDW6Bp8jdJK/o27IlXkrwG/7JWAJWAKWgCVgCVgCloAlYAlYApaAJWAJWAKWgCVgCVgC/veA17xR7aLSGPz3eO9X+TrNjyG6G8bPN+ruDndccdSpNvx34J+XNj69DM1qw41fMvfcB5NzJp8HQwHfD892KUtpUViNKI0nkfCWg2PKS4jH6RMs8Z1EguqJS1bKi5TEvUdkuSq6mOEsUpBk3to3IbOLmukkhqxs+qGXIjqcSk1Mp/rprjwH6dOMDDajjWCJLT0i5tXL6qraE1nvWWTNh1tyOPdp3pt2QTkqaayjQfdEoXxexk7CThQw5PVJ6BGcoGy7s3ZhmsBUjZsS2uQ/k+bfXJ8pZYsbmYvCVq28kYDnt6myaoSTKRQauxtDWBAjk6y9nOGKLEBu0X411qZY2sSy49PLCz0GNbVzDtjnlCfDJpDzJZXRTsyr+PoMLpEwP5HWEeex12vaioPP4H4VUGqDaEBduM8H6tmxnM5JgZ+yXXIhzitLCM6QOdG8ygmLs71R6JI5vprf2CP0Jg4p1gUnlBAmrEfn/n7z4BULZWD7NEOT9mlDcSOD98gDsIgg5qwy9UjMhLP5QjuHiKZc/ACXxpMPxrR3s2VRv6SSLhwaxPe6BFOXQ8YmyebX7QjzM2mE+L00LAkrq0MArAjVxvGneXfp+wcDqX7m4Ya/YB8cRopvU0pOHjJ8CRicLvNxhd7iYW1T8Uej0Uofb07k2nVBIk1sCNn+kDIcjzyOGo5zaM4VimZc+53uv3MlyWdUbALD+JuuBtZvgYX7xa6MUa+oetlZX9KW/Mz1cbdtU1tv8Q0gyakcy1Yg68UQRuwnnowsoTXSscyVeW/+0c1fc/2aFfYGDPpO+npPPjsU+KpH0/CDPz6qu1adVfp2/4aYgKtXjWOKt9qZrrMviLvEYWuk/ChiXo5zJaORJawQBjkVudATBL6oH8ixmJ7ydlsIxGsX/lAglfgwCFCzaThelQLfKJIhAvK/tTKsA9oiO8LgzPzRmuWylNZlgkEg3SHf6eJOPNPIOHYPPFc8VQVfuyENFuRMz42p3o7ROFdm+JXvok5FerF9wP6xstJd1NOQ8y211Og6VWpIAQ3tCs6o8hx/L3Wxeg3COd7mQdrEyZ6LnEhbi8GzF95QuEB6uns+ZhAZkD+B/XcHut4axuPgmsjtC2602OWQOqAYTn44gL4IAoe5TB9pa+fXfxCuGPFvQhWvcpRHfg7E7U+OlhcU+ezpIyHCColUzk2VO+Kkx8JZ+m5LknlY4TWxlQK/6SmD9VtsYcoUJn17vq9milLiNXI2RqbgJyG9jTB/UtjndXTTjZuJryAQlGK2x4WqCUTx0JdBBsUdalGtJM2bF5Xj2DP+MqXwOWjBtl8gNp+fUg/ex47B/FxTv7d7dMaupWzL+lxNlTTHzH+zP2chzAz1Y53ZXpH4ymcyXywsNZPs6samGK2j7AI3zKnSrrB6uIC+DlF+9vVPfSTtvEAL42u3z096MeOrYXePKOpKBDeiqPeypbMvvsng9VFsnGnGJ4FmAwhPNKzd+T6ai87RkePGjG3VCvc7tt/dNmZjSKI7jYpcc6mvnGxpfg2haPG57d9a7j+RW+vq1s19ZT0xq7p4JHiH5UCfElhphcXhAXN7Uda0s4t5VFCUYKULa7gAXzHZTBPE1CCPQTPfd2rLhSUSJVDkyFRzG1snRLN4whwtFrSjtJq3HHRNhTVT/Ac9P/W7SvQOURXskN4iaL1MTb05uUC0R+DGUPwiSGkhqD8M7BttYnruc69deJliC7z6FRvl0cBwZtm+0M9lA/ZIgq2gpxtdJyeTUDCRIPRaoyRilM1v4sh5b1uYMDYFk4d2OzoJmu+asSmQpaXZnWx14Mu9B0Rob9n737c0PjSoOKI47bPgLF/dvvGJxWTKhGCmZUBH0D37MNWNg35pfslEWGAMeRAkj1wLLD5rSjN2WMtZHG+oUISbRu2TKHlzTcT2YZZ13CEiJOVqYkYvDWdi2WWzOYGAZ5weKUSaeDAUg6hbyvgttziurSzG8dGZTjdntcpx42fJaYCs6XeZxWYjzIARPfutS3/iKwpu6B6+6wxNharWbWl19sz9Xx+hRaaTgbsQ+nXCyfq8+PiKAxxXk+Fvn+Spms0QkwvsVVYTde/MvBJuNcbFP7L3JN3bL+N9p8HLHrJErU91luHGUV/rSQvMd2O4T9bIG/BDZj8VuJ06PYrnSzeKmp6jf8Z/XKIJ7+13s2akOZBKT2JFVhPPhd/QnN5T/k01SWLdPSf9yCoONxT7i/Lw4JnnVADT8ynk+5LauSRPDyfTZ6xXtnK8OeL3JIKGL3nrYMN5ML2DUBrlZphndqJAc/EPNjgLcWZeSFh3ms2AC/W4T4RjDSuIuldhhjhPEZcTY8hwJ2DueJYGYaxZlaE/7g+SLCbojWXg+iSWhy6YdZyy/1pv2lV8023hxi2kSENx7D+J5zrvd7MNZ7A3kAUDuWJhto9RLmVfd9bIlZWCbRlt4LhWCVHiVq6au/omfePTM99nXzfLTrjF3lNUtiX/ZmLJlEP+1Ew1fCFeVgldOKU5f4sb69FQYth2QJlpsysiP84jK/PdgAVNuPv/UIrhTt+WzobqN0iouBjagrKAbttm8jp4jFzxemeZLWyadK1HfIzgSfpy6+vd+HocyvuDQoanobeKJ33uZtOAmA4ULD0wHwfrmQ18pkJ7emTZeV1xbLK5bptuCagxm89zLsrFSK16UgMmHJNPvyI96nMg+jarRBFMWlmQ04UucOcsCpgB6ZaEPQnvugv1rI6PunanI7cDzXGAL4sML5cbnsSlPW2g7NX7zL5Kot+QdHXZnWzVnnyzZdkpn8Ojx6w7j7W7HOmqWL6QcjJQMniNOuSkXd779R9Em+wmeqXq9uwmNBgyM8tUaIVHL4m1NVeSwc27a2cNeL4Kdoyc448utuLGLhi2brhrR6b7ynrd+fEJQ8XVdOcxJshz7h5NfJN+L8XqB7zkP0wflCYuDgkLYOAwJ+bHycdNvpS3ZEWHIj9S/dalg6Onijd81wPazaJwlsm3Sb0NJ+WdmVp87wx4FmFlNmFd3xNVe25Yhf7kOAFdw3mYanOY8Vt6Q0gY8Zp+c504RRtHQYfJd31RE48ql9LOa0XlRBkhuUj7EiNq98xu8DXVL1bZzO+P/+oLUnNxJVxooRo33ymqmtZ7AzBRO0iHY+qsFLa30/NOPAqvyjYzSSAvUGgN99yQlnE3OMlTRVw6hh8DPh5iLEOXK1mFeSeiWRUbQ9CkofX3GI247nMuyDnfYND4A6gwEzPEJjCdUivQf09d4dNdyJx/2+dCUPX0oRo7uj1kMpI2U9O6Oa0WmQzI3q4FHUfvJ/iIv9UIXq40kGNHDQ/rg+NUGJPMOkOfoTu7fNz14l1PfTEDabozWmkKn3//KzTzsGgsE1lHxr8urlI8mewR32Y6QzXN8gVnWeY64+63DvZHD1JhJwHfyxzJ4UQiGJmj/PqX1czE2BYkFA9tki/MBvanwFpIcGdrvrK58xSZ5Q/bRJOkXAnZWmN6op5tX7Q8pGa7Mp2pAQ7hmTbajml8kux9lynVcHxYQ3N9LKEJer7WB4xshwDOd4Ht5TFdZ7WvLUQqXhT7mT407Fs4U4/kAW1WtJ5v9Uft6wS+0+VEmj7WyidLklo1AahBfQgY0sfaVu9uMNam76L6URrxEhQ/giiAhHFRuO+iCvsGOPG+SPWLQumt6+KKnGXDDRmM0jsZfibh/SyNT7rxurDueLzmL2Gd3VRwPN4IeKh3L1OXzKNPKXN4dXwT0Eo9MqTtgiFJslPeiTPaBeXoevju9O+iCgbwMznI09UTI4OBBomDMGTocxg0Dtsd9ISlknh5cNjY34Gmavu0vwzhlvZJvhVNSNenLhNE+IjUuj6cCkZrX1S4tm/yThLFMiD/p5Az7tj95/lYduEBDJuV+k5/OC7rzwsogEaYNs3ULt7zI72hCVs7Qa9cP4JXAmnWpf6ORZgkao1y0cX0vrgZZ5VEbR+h/e3jyvvlwMNachNfueuy3JNk9t13ijwe+YgWZGXVMT/bI1GTdjsWcZizEr82+RNz5PyH8zQG8nqjaWI94RNf6NlUPObfnDiaZXTBm/Btkx2XEw0hj/tmIqdSgdUfk+W+cKmm3AbhlxOxgz1+KyJc+/4y/LTpykKzNzcaM99uKSEtfqiWGHgrW+GLM8T0FQaJyrGLpq1gp6Wamyya9HAQdapIl/hSOJFaYPHFYU5cMkYMq42n4QbvSCcSO1xEb0LORKGGm2KFoLNRTOYF28XHhFRX1eNo4mWLjSPQs9fhYdiy6kfKZxIIpM2nf+E1B0jrTZEWs8k+rJyLXwXni+fst8d2dShHMvjsTSppOpMflDdeFFf+KvTAAM8XwIIVX3I6d3UIyuhLlp2gwWMtd1vZxJPOnx0QPoNbbguS8yLCt5zjCH7m8I1E4q035scM4S8ZxhXdn+lKO2WrGGOUkXuAmJqkVpNe++e9qTorvFfoSYQpXiqQy9miZqvBPrCkgxzd9/8UhPVgLQSVrPzPyyj7/FR3/3wZRT5N0NL/FFuejp3WVaRjVfedw7o88znv2YRFStnnoOpY/f3LueMDIWFdzEV5Yx8LShju15WwD9Zz4fcvzhNenl5c3vnYbGCBv/u2bmBEYGhAg/+xf/wLUEsDBBQAAgAIADtOnUgrC8BtSgAAAGsAAAAbAAAAdW5pdmVyc2FsL3VuaXZlcnNhbC5wbmcueG1ss7GvyM1RKEstKs7Mz7NVMtQzULK34+WyKShKLctMLVeoAIoZ6RlAgJJCJSq3PDOlJAMoZGBujBDMSM1MzyixVbIwMIUL6gPNBABQSwECAAAUAAIACAAgTXtIFQ6tKGQEAAAHEQAAHQAAAAAAAAABAAAAAAAAAAAAdW5pdmVyc2FsL2NvbW1vbl9tZXNzYWdlcy5sbmdQSwECAAAUAAIACAAgTXtICH4LIykDAACGDAAAJwAAAAAAAAABAAAAAACfBAAAdW5pdmVyc2FsL2ZsYXNoX3B1Ymxpc2hpbmdfc2V0dGluZ3MueG1sUEsBAgAAFAACAAgAIE17SH4dtWa3AgAAUAoAACEAAAAAAAAAAQAAAAAADQgAAHVuaXZlcnNhbC9mbGFzaF9za2luX3NldHRpbmdzLnhtbFBLAQIAABQAAgAIACBNe0gqlg9n/gIAAJcLAAAmAAAAAAAAAAEAAAAAAAMLAAB1bml2ZXJzYWwvaHRtbF9wdWJsaXNoaW5nX3NldHRpbmdzLnhtbFBLAQIAABQAAgAIACBNe0j+2QZdoAEAAC0GAAAfAAAAAAAAAAEAAAAAAEUOAAB1bml2ZXJzYWwvaHRtbF9za2luX3NldHRpbmdzLmpzUEsBAgAAFAACAAgAO06dSD08L9HBAAAA5QEAABoAAAAAAAAAAQAAAAAAIhAAAHVuaXZlcnNhbC9pMThuX3ByZXNldHMueG1sUEsBAgAAFAACAAgAO06dSAzStqxuAAAAbgAAABwAAAAAAAAAAQAAAAAAGxEAAHVuaXZlcnNhbC9sb2NhbF9zZXR0aW5ncy54bWxQSwECAAAUAAIACABElFdHI7RO+/sCAACwCAAAFAAAAAAAAAABAAAAAADDEQAAdW5pdmVyc2FsL3BsYXllci54bWxQSwECAAAUAAIACAA7Tp1INdvZrWgBAADzAgAAKQAAAAAAAAABAAAAAADwFAAAdW5pdmVyc2FsL3NraW5fY3VzdG9taXphdGlvbl9zZXR0aW5ncy54bWxQSwECAAAUAAIACAA7Tp1Ih0o7lkIPAAAaJAAAFwAAAAAAAAAAAAAAAACfFgAAdW5pdmVyc2FsL3VuaXZlcnNhbC5wbmdQSwECAAAUAAIACAA7Tp1IKwvAbUoAAABrAAAAGwAAAAAAAAABAAAAAAAWJgAAdW5pdmVyc2FsL3VuaXZlcnNhbC5wbmcueG1sUEsFBgAAAAALAAsASQMAAJkmAAAAAA=="/>
  <p:tag name="ISPRING_PRESENTATION_TITLE" val="003-扁平化工作总结PPT"/>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TotalTime>
  <Words>1609</Words>
  <Application>Microsoft Office PowerPoint</Application>
  <PresentationFormat>宽屏</PresentationFormat>
  <Paragraphs>170</Paragraphs>
  <Slides>25</Slides>
  <Notes>22</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25</vt:i4>
      </vt:variant>
    </vt:vector>
  </HeadingPairs>
  <TitlesOfParts>
    <vt:vector size="37" baseType="lpstr">
      <vt:lpstr>方正大黑简体</vt:lpstr>
      <vt:lpstr>方正尚酷简体</vt:lpstr>
      <vt:lpstr>锐字巅峰粗黑简1.0</vt:lpstr>
      <vt:lpstr>宋体</vt:lpstr>
      <vt:lpstr>微软雅黑</vt:lpstr>
      <vt:lpstr>Arial</vt:lpstr>
      <vt:lpstr>Calibri</vt:lpstr>
      <vt:lpstr>Calibri Light</vt:lpstr>
      <vt:lpstr>第一PPT，www.1ppt.com</vt:lpstr>
      <vt:lpstr>公式</vt:lpstr>
      <vt:lpstr>Equation.3</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简洁扁平化商务汇报</dc:title>
  <dc:creator>第一PPT模板网：www.1ppt.com</dc:creator>
  <cp:keywords>第一PPT模板网：www.1ppt.com</cp:keywords>
  <cp:lastModifiedBy>D</cp:lastModifiedBy>
  <cp:revision>115</cp:revision>
  <dcterms:created xsi:type="dcterms:W3CDTF">2015-05-05T08:02:14Z</dcterms:created>
  <dcterms:modified xsi:type="dcterms:W3CDTF">2021-01-05T17:57:05Z</dcterms:modified>
</cp:coreProperties>
</file>